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256" r:id="rId2"/>
    <p:sldId id="417" r:id="rId3"/>
    <p:sldId id="543" r:id="rId4"/>
    <p:sldId id="556" r:id="rId5"/>
    <p:sldId id="544" r:id="rId6"/>
    <p:sldId id="545" r:id="rId7"/>
    <p:sldId id="598" r:id="rId8"/>
    <p:sldId id="546" r:id="rId9"/>
    <p:sldId id="599" r:id="rId10"/>
    <p:sldId id="552" r:id="rId11"/>
    <p:sldId id="554" r:id="rId12"/>
    <p:sldId id="553" r:id="rId13"/>
    <p:sldId id="600" r:id="rId14"/>
    <p:sldId id="511" r:id="rId15"/>
    <p:sldId id="520" r:id="rId16"/>
    <p:sldId id="512" r:id="rId17"/>
    <p:sldId id="609" r:id="rId18"/>
    <p:sldId id="642" r:id="rId19"/>
    <p:sldId id="527" r:id="rId20"/>
    <p:sldId id="610" r:id="rId21"/>
    <p:sldId id="611" r:id="rId22"/>
    <p:sldId id="612" r:id="rId23"/>
    <p:sldId id="522" r:id="rId24"/>
    <p:sldId id="491" r:id="rId25"/>
    <p:sldId id="492" r:id="rId26"/>
    <p:sldId id="493" r:id="rId27"/>
    <p:sldId id="494" r:id="rId28"/>
    <p:sldId id="618" r:id="rId29"/>
    <p:sldId id="619" r:id="rId30"/>
    <p:sldId id="620" r:id="rId31"/>
    <p:sldId id="621" r:id="rId32"/>
    <p:sldId id="524" r:id="rId33"/>
    <p:sldId id="679" r:id="rId34"/>
    <p:sldId id="680" r:id="rId35"/>
    <p:sldId id="529" r:id="rId36"/>
    <p:sldId id="613" r:id="rId37"/>
    <p:sldId id="614" r:id="rId38"/>
    <p:sldId id="617" r:id="rId39"/>
    <p:sldId id="616" r:id="rId40"/>
    <p:sldId id="615" r:id="rId41"/>
    <p:sldId id="681" r:id="rId42"/>
    <p:sldId id="682" r:id="rId43"/>
    <p:sldId id="646" r:id="rId44"/>
    <p:sldId id="684" r:id="rId45"/>
    <p:sldId id="683" r:id="rId46"/>
    <p:sldId id="530" r:id="rId47"/>
    <p:sldId id="497" r:id="rId48"/>
    <p:sldId id="498" r:id="rId49"/>
    <p:sldId id="685" r:id="rId50"/>
    <p:sldId id="686" r:id="rId51"/>
    <p:sldId id="687" r:id="rId52"/>
    <p:sldId id="688" r:id="rId53"/>
    <p:sldId id="689" r:id="rId54"/>
    <p:sldId id="510" r:id="rId55"/>
    <p:sldId id="515" r:id="rId56"/>
    <p:sldId id="644" r:id="rId57"/>
    <p:sldId id="648" r:id="rId58"/>
    <p:sldId id="647" r:id="rId59"/>
    <p:sldId id="645" r:id="rId60"/>
    <p:sldId id="569" r:id="rId61"/>
    <p:sldId id="638" r:id="rId62"/>
    <p:sldId id="637" r:id="rId63"/>
    <p:sldId id="580" r:id="rId64"/>
    <p:sldId id="661" r:id="rId65"/>
    <p:sldId id="639" r:id="rId66"/>
    <p:sldId id="579" r:id="rId67"/>
    <p:sldId id="581" r:id="rId68"/>
    <p:sldId id="650" r:id="rId69"/>
    <p:sldId id="652" r:id="rId70"/>
    <p:sldId id="651" r:id="rId71"/>
    <p:sldId id="653" r:id="rId72"/>
    <p:sldId id="663" r:id="rId73"/>
    <p:sldId id="664" r:id="rId74"/>
    <p:sldId id="582" r:id="rId75"/>
    <p:sldId id="583" r:id="rId76"/>
    <p:sldId id="584" r:id="rId77"/>
    <p:sldId id="585" r:id="rId78"/>
    <p:sldId id="586" r:id="rId79"/>
    <p:sldId id="654" r:id="rId80"/>
    <p:sldId id="656" r:id="rId81"/>
    <p:sldId id="587" r:id="rId82"/>
    <p:sldId id="658" r:id="rId83"/>
    <p:sldId id="588" r:id="rId84"/>
    <p:sldId id="657" r:id="rId85"/>
    <p:sldId id="589" r:id="rId86"/>
    <p:sldId id="662" r:id="rId87"/>
    <p:sldId id="636" r:id="rId88"/>
    <p:sldId id="655" r:id="rId89"/>
    <p:sldId id="649" r:id="rId90"/>
    <p:sldId id="634" r:id="rId91"/>
    <p:sldId id="635" r:id="rId92"/>
    <p:sldId id="633" r:id="rId93"/>
    <p:sldId id="643" r:id="rId94"/>
    <p:sldId id="570" r:id="rId95"/>
    <p:sldId id="571" r:id="rId96"/>
    <p:sldId id="572" r:id="rId97"/>
    <p:sldId id="670" r:id="rId98"/>
    <p:sldId id="677" r:id="rId99"/>
    <p:sldId id="573" r:id="rId100"/>
    <p:sldId id="665" r:id="rId101"/>
    <p:sldId id="666" r:id="rId102"/>
    <p:sldId id="672" r:id="rId103"/>
    <p:sldId id="673" r:id="rId104"/>
    <p:sldId id="678" r:id="rId105"/>
    <p:sldId id="574" r:id="rId106"/>
    <p:sldId id="575" r:id="rId107"/>
    <p:sldId id="576" r:id="rId108"/>
    <p:sldId id="667" r:id="rId109"/>
    <p:sldId id="674" r:id="rId110"/>
    <p:sldId id="675" r:id="rId111"/>
    <p:sldId id="676" r:id="rId112"/>
    <p:sldId id="577" r:id="rId113"/>
    <p:sldId id="668" r:id="rId114"/>
    <p:sldId id="669" r:id="rId115"/>
    <p:sldId id="578" r:id="rId116"/>
    <p:sldId id="671" r:id="rId117"/>
    <p:sldId id="514" r:id="rId118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85961" autoAdjust="0"/>
  </p:normalViewPr>
  <p:slideViewPr>
    <p:cSldViewPr>
      <p:cViewPr varScale="1">
        <p:scale>
          <a:sx n="67" d="100"/>
          <a:sy n="67" d="100"/>
        </p:scale>
        <p:origin x="118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91E7-C5AE-4C09-83FC-8BA506E15F2D}" type="datetimeFigureOut">
              <a:rPr lang="es-CO" smtClean="0"/>
              <a:t>19/04/2020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91CDF-9FFA-4239-B6C3-763AC94276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59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91CDF-9FFA-4239-B6C3-763AC942765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443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19/04/2020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g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aharley/vis/conv/flat.html" TargetMode="External"/><Relationship Id="rId2" Type="http://schemas.openxmlformats.org/officeDocument/2006/relationships/hyperlink" Target="https://www.cs.cmu.edu/~aharley/vis/fc/flat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s.stanford.edu/people/karpathy/convnetjs/demo/cifar10.html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cs.cmu.edu/~aharley/vi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762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395536" y="102986"/>
            <a:ext cx="8373647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b="1"/>
              <a:t>ANÁLISIS </a:t>
            </a:r>
            <a:r>
              <a:rPr lang="es-CO" b="1" dirty="0"/>
              <a:t>DE DATOS ESPACIALES</a:t>
            </a:r>
          </a:p>
          <a:p>
            <a:pPr algn="r"/>
            <a:endParaRPr lang="es-CO" b="1" dirty="0"/>
          </a:p>
          <a:p>
            <a:pPr algn="r"/>
            <a:endParaRPr lang="es-CO" sz="1400" b="1" dirty="0"/>
          </a:p>
          <a:p>
            <a:pPr algn="r"/>
            <a:r>
              <a:rPr lang="es-CO" sz="3200" b="1" dirty="0"/>
              <a:t>EDIER V. ARISTIZÁBAL G.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Ing. Geólogo (Universidad Nacional de Colombia)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Esp. en Gestión de Riesgos Geológicos (Universidad de Ginebra – Suiza)</a:t>
            </a:r>
          </a:p>
          <a:p>
            <a:pPr algn="r">
              <a:lnSpc>
                <a:spcPct val="150000"/>
              </a:lnSpc>
            </a:pPr>
            <a:r>
              <a:rPr lang="es-CO" sz="1800" dirty="0" err="1"/>
              <a:t>MSc</a:t>
            </a:r>
            <a:r>
              <a:rPr lang="es-CO" sz="1800" dirty="0"/>
              <a:t>. en </a:t>
            </a:r>
            <a:r>
              <a:rPr lang="es-CO" sz="1800" dirty="0" err="1"/>
              <a:t>Geociencias</a:t>
            </a:r>
            <a:r>
              <a:rPr lang="es-CO" sz="1800" dirty="0"/>
              <a:t> (Universidad de Shimane – Japón)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PhD. en Ingeniería (Universidad Nacional de Colombia)</a:t>
            </a:r>
          </a:p>
          <a:p>
            <a:pPr algn="r">
              <a:lnSpc>
                <a:spcPct val="150000"/>
              </a:lnSpc>
            </a:pPr>
            <a:endParaRPr lang="es-CO" sz="1800" dirty="0"/>
          </a:p>
          <a:p>
            <a:pPr algn="r">
              <a:lnSpc>
                <a:spcPct val="150000"/>
              </a:lnSpc>
            </a:pPr>
            <a:r>
              <a:rPr lang="es-CO" sz="1800" dirty="0"/>
              <a:t>Universidad Nacional de Colombia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Facultad de Minas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Departamento de </a:t>
            </a:r>
            <a:r>
              <a:rPr lang="es-CO" sz="1800" dirty="0" err="1"/>
              <a:t>Geociencias</a:t>
            </a:r>
            <a:endParaRPr lang="es-CO" sz="1800" dirty="0"/>
          </a:p>
          <a:p>
            <a:pPr algn="r"/>
            <a:endParaRPr lang="es-CO" sz="1800" b="1" dirty="0"/>
          </a:p>
          <a:p>
            <a:pPr algn="r"/>
            <a:endParaRPr lang="es-CO" sz="1800" b="1" dirty="0"/>
          </a:p>
        </p:txBody>
      </p:sp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1360246" y="4581128"/>
            <a:ext cx="3021263" cy="12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05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45" t="4064" r="1111" b="4478"/>
          <a:stretch/>
        </p:blipFill>
        <p:spPr>
          <a:xfrm>
            <a:off x="179512" y="908720"/>
            <a:ext cx="8352928" cy="45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596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miro.medium.com/max/1272/1*Bgk3Sp7UfRx7b6uWGvlvq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76872"/>
            <a:ext cx="7267327" cy="382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95536" y="980728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MS"/>
              </a:rPr>
              <a:t>RNN are networks with loops in them, allowing information to persist.</a:t>
            </a:r>
            <a:endParaRPr lang="es-CO" dirty="0"/>
          </a:p>
        </p:txBody>
      </p:sp>
      <p:pic>
        <p:nvPicPr>
          <p:cNvPr id="15364" name="Picture 4" descr="https://miro.medium.com/max/250/1*T_ECcHZWpjn0Ki4_4BEzo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0" y="285293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4251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miro.medium.com/max/1320/1*6bFGjhOGxCfBTytUnr9b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6716415" cy="318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31037651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miro.medium.com/max/500/1*3bKRTcqSbto3CXfwshVwm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88840"/>
            <a:ext cx="4762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28906572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miro.medium.com/max/500/1*d_POV7c8fzHbKuTgJzCxt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4762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16387761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iro.medium.com/max/972/1*qQeci4sySMHyajpjImoMX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28" y="2636912"/>
            <a:ext cx="8934772" cy="195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42735533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296" t="6096"/>
          <a:stretch/>
        </p:blipFill>
        <p:spPr>
          <a:xfrm>
            <a:off x="179512" y="1484783"/>
            <a:ext cx="8640960" cy="459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346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710" t="3962" b="4896"/>
          <a:stretch/>
        </p:blipFill>
        <p:spPr>
          <a:xfrm>
            <a:off x="0" y="1412776"/>
            <a:ext cx="8676456" cy="45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762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416" t="2801" b="4769"/>
          <a:stretch/>
        </p:blipFill>
        <p:spPr>
          <a:xfrm>
            <a:off x="31960" y="1484784"/>
            <a:ext cx="8892480" cy="466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433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874170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32489265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7564/1*dP2yCqpGVB_CGe4mJQpL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0"/>
            <a:ext cx="875545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 </a:t>
            </a:r>
            <a:r>
              <a:rPr lang="es-CO" sz="2800" b="1" dirty="0" err="1"/>
              <a:t>one</a:t>
            </a:r>
            <a:r>
              <a:rPr lang="es-CO" sz="2800" b="1" dirty="0"/>
              <a:t> </a:t>
            </a:r>
            <a:r>
              <a:rPr lang="es-CO" sz="2800" b="1" dirty="0" err="1"/>
              <a:t>to</a:t>
            </a:r>
            <a:r>
              <a:rPr lang="es-CO" sz="2800" b="1" dirty="0"/>
              <a:t> </a:t>
            </a:r>
            <a:r>
              <a:rPr lang="es-CO" sz="2800" b="1" dirty="0" err="1"/>
              <a:t>many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043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09" t="4940" b="3666"/>
          <a:stretch/>
        </p:blipFill>
        <p:spPr>
          <a:xfrm>
            <a:off x="107504" y="1196752"/>
            <a:ext cx="8784976" cy="46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775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7819/1*o8CLDVt4acjvCnegkPXq-Q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8032584" cy="247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 </a:t>
            </a:r>
            <a:r>
              <a:rPr lang="es-CO" sz="2800" b="1" dirty="0" err="1"/>
              <a:t>many</a:t>
            </a:r>
            <a:r>
              <a:rPr lang="es-CO" sz="2800" b="1" dirty="0"/>
              <a:t> </a:t>
            </a:r>
            <a:r>
              <a:rPr lang="es-CO" sz="2800" b="1" dirty="0" err="1"/>
              <a:t>to</a:t>
            </a:r>
            <a:r>
              <a:rPr lang="es-CO" sz="2800" b="1" dirty="0"/>
              <a:t> </a:t>
            </a:r>
            <a:r>
              <a:rPr lang="es-CO" sz="2800" b="1" dirty="0" err="1"/>
              <a:t>one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8867288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7954/1*D6fYzuZzMgOFjtS80CLowA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720736" cy="297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 </a:t>
            </a:r>
            <a:r>
              <a:rPr lang="es-CO" sz="2800" b="1" dirty="0" err="1"/>
              <a:t>many</a:t>
            </a:r>
            <a:r>
              <a:rPr lang="es-CO" sz="2800" b="1" dirty="0"/>
              <a:t> </a:t>
            </a:r>
            <a:r>
              <a:rPr lang="es-CO" sz="2800" b="1" dirty="0" err="1"/>
              <a:t>to</a:t>
            </a:r>
            <a:r>
              <a:rPr lang="es-CO" sz="2800" b="1" dirty="0"/>
              <a:t> </a:t>
            </a:r>
            <a:r>
              <a:rPr lang="es-CO" sz="2800" b="1" dirty="0" err="1"/>
              <a:t>one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3790176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09" t="4159"/>
          <a:stretch/>
        </p:blipFill>
        <p:spPr>
          <a:xfrm>
            <a:off x="107504" y="1124744"/>
            <a:ext cx="8784976" cy="476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894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http://karpathy.github.io/assets/rnn/house_re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84784"/>
            <a:ext cx="2133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14184592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karpathy.github.io/assets/rnn/house_generat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2776"/>
            <a:ext cx="3796691" cy="367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37067483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835" t="3887" b="4767"/>
          <a:stretch/>
        </p:blipFill>
        <p:spPr>
          <a:xfrm>
            <a:off x="54864" y="1052736"/>
            <a:ext cx="8549584" cy="4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611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7350" y="963885"/>
            <a:ext cx="8775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MS"/>
              </a:rPr>
              <a:t>Long Short Term Memory networks – usually just called “LSTMs” – are a special kind of RNN, capable of learning long-term dependencies</a:t>
            </a:r>
            <a:endParaRPr lang="es-CO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LSTM Network</a:t>
            </a:r>
            <a:endParaRPr lang="es-CO" sz="2800" b="1" dirty="0"/>
          </a:p>
        </p:txBody>
      </p:sp>
      <p:pic>
        <p:nvPicPr>
          <p:cNvPr id="28674" name="Picture 2" descr="http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85712"/>
            <a:ext cx="4744100" cy="17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A LSTM neural network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971" y="4509120"/>
            <a:ext cx="4923509" cy="184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17350" y="5085184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The repeating module in an LSTM contains four interacting layers.</a:t>
            </a:r>
            <a:endParaRPr lang="es-CO" sz="1400" dirty="0"/>
          </a:p>
        </p:txBody>
      </p:sp>
      <p:sp>
        <p:nvSpPr>
          <p:cNvPr id="7" name="Rectángulo 6"/>
          <p:cNvSpPr/>
          <p:nvPr/>
        </p:nvSpPr>
        <p:spPr>
          <a:xfrm>
            <a:off x="5364088" y="2275340"/>
            <a:ext cx="3672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MS"/>
              </a:rPr>
              <a:t>The repeating module in a standard RNN contains a single layer.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8227033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92B211-001C-4109-96CF-1D0089071003}"/>
              </a:ext>
            </a:extLst>
          </p:cNvPr>
          <p:cNvSpPr/>
          <p:nvPr/>
        </p:nvSpPr>
        <p:spPr>
          <a:xfrm>
            <a:off x="467544" y="2374580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https://www.cs.cmu.edu/~aharley/vis/fc/flat.html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AFEDED-5873-4E34-9F96-A847952A7508}"/>
              </a:ext>
            </a:extLst>
          </p:cNvPr>
          <p:cNvSpPr/>
          <p:nvPr/>
        </p:nvSpPr>
        <p:spPr>
          <a:xfrm>
            <a:off x="464182" y="3267461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https://www.cs.cmu.edu/~aharley/vis/conv/flat.html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91069-D4A7-46A5-9EBD-E02BFA7D27B3}"/>
              </a:ext>
            </a:extLst>
          </p:cNvPr>
          <p:cNvSpPr/>
          <p:nvPr/>
        </p:nvSpPr>
        <p:spPr>
          <a:xfrm>
            <a:off x="467544" y="1484133"/>
            <a:ext cx="3839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https://www.cs.cmu.edu/~aharley/vis/</a:t>
            </a:r>
            <a:endParaRPr lang="en-US" dirty="0"/>
          </a:p>
        </p:txBody>
      </p:sp>
      <p:pic>
        <p:nvPicPr>
          <p:cNvPr id="5" name="6 Imagen">
            <a:extLst>
              <a:ext uri="{FF2B5EF4-FFF2-40B4-BE49-F238E27FC236}">
                <a16:creationId xmlns:a16="http://schemas.microsoft.com/office/drawing/2014/main" id="{C381915E-F672-4DAB-A972-7ACB8818E4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19790514-CCE1-4C66-B5FB-3C0CE13AAAA0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83929066-4F93-47B7-ADAD-F3E5FD846F72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11560" y="450912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6"/>
              </a:rPr>
              <a:t>https://cs.stanford.edu/people/karpathy/convnetjs/demo/cifar10.html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116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48" t="7622" r="1389" b="3453"/>
          <a:stretch/>
        </p:blipFill>
        <p:spPr>
          <a:xfrm>
            <a:off x="179512" y="980728"/>
            <a:ext cx="8690337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uadroTexto 9"/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  <p:pic>
        <p:nvPicPr>
          <p:cNvPr id="5" name="Picture 2" descr="https://cdn-images-1.medium.com/max/1600/1*sX6T0Y4aa3ARh7IBS_sdqw.png">
            <a:extLst>
              <a:ext uri="{FF2B5EF4-FFF2-40B4-BE49-F238E27FC236}">
                <a16:creationId xmlns:a16="http://schemas.microsoft.com/office/drawing/2014/main" id="{8EBEF2F0-0D69-47E1-8674-D14B55FFE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393089"/>
            <a:ext cx="4762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BD277D-D8E0-4080-9202-42DB9F999A49}"/>
              </a:ext>
            </a:extLst>
          </p:cNvPr>
          <p:cNvSpPr/>
          <p:nvPr/>
        </p:nvSpPr>
        <p:spPr>
          <a:xfrm>
            <a:off x="467544" y="919708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input layer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that accepts the independent variables or inputs of the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One hidden layer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output layer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that generates predictions</a:t>
            </a: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41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2" y="1844826"/>
            <a:ext cx="8439563" cy="3168341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655C655D-EB78-417B-BE16-0B4D9F21B0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83DEA31-46A0-46BE-B706-0F384E43A301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C3B97154-AE8F-418A-8863-74BD6FFF019A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240850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hallow vs deep neural network">
            <a:extLst>
              <a:ext uri="{FF2B5EF4-FFF2-40B4-BE49-F238E27FC236}">
                <a16:creationId xmlns:a16="http://schemas.microsoft.com/office/drawing/2014/main" id="{B474DCB6-8857-43A5-8CF0-6F66750B4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7" y="1481137"/>
            <a:ext cx="8857703" cy="425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26AE7A55-AE22-43E6-BD8E-245CF4B495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D14B7FD-6940-471E-9079-DF9EE6D560A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96B916D-4536-4763-BB51-E02107BE60C9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232968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-190" t="2908" r="379" b="570"/>
          <a:stretch/>
        </p:blipFill>
        <p:spPr>
          <a:xfrm>
            <a:off x="90487" y="2276872"/>
            <a:ext cx="8946009" cy="2390378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DC859355-A852-4A69-B01F-36ABC23879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C1329A99-F9A6-4537-9B1E-702FAFD3E11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B6C265F2-1AB9-4C34-B904-7CA19EC73C49}"/>
              </a:ext>
            </a:extLst>
          </p:cNvPr>
          <p:cNvSpPr txBox="1"/>
          <p:nvPr/>
        </p:nvSpPr>
        <p:spPr>
          <a:xfrm>
            <a:off x="99062" y="116632"/>
            <a:ext cx="257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DEEP </a:t>
            </a:r>
            <a:r>
              <a:rPr lang="es-CO" sz="2800" b="1" dirty="0" err="1"/>
              <a:t>LEARNING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76961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erceptron Input and Output">
            <a:extLst>
              <a:ext uri="{FF2B5EF4-FFF2-40B4-BE49-F238E27FC236}">
                <a16:creationId xmlns:a16="http://schemas.microsoft.com/office/drawing/2014/main" id="{33DDE32B-802E-44BA-A2F6-ACEA647E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8520879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84A110AA-0CD4-4C8F-A43A-FA40C4EC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E82A8FA-A470-431E-81B1-91E157A57B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0304F9FC-8CBE-4FDF-B898-0B4CB29B3B37}"/>
              </a:ext>
            </a:extLst>
          </p:cNvPr>
          <p:cNvSpPr txBox="1"/>
          <p:nvPr/>
        </p:nvSpPr>
        <p:spPr>
          <a:xfrm>
            <a:off x="99062" y="116632"/>
            <a:ext cx="216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PERCEPTRON</a:t>
            </a:r>
            <a:endParaRPr lang="es-CO" sz="2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208B70-73BD-4EE6-8D69-4C3E3E6A48B2}"/>
              </a:ext>
            </a:extLst>
          </p:cNvPr>
          <p:cNvSpPr/>
          <p:nvPr/>
        </p:nvSpPr>
        <p:spPr>
          <a:xfrm>
            <a:off x="395536" y="836712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74970"/>
                </a:solidFill>
                <a:latin typeface="Roboto"/>
              </a:rPr>
              <a:t>A perceptron is a binary classification algorithm modeled after the functioning of the human brain—it was intended to emulate the neuron. The perceptron, while it has a simple structure, has the ability to learn and solve very complex problems.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3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1800/0*kvw4muAxM8T-51x0.jpg">
            <a:extLst>
              <a:ext uri="{FF2B5EF4-FFF2-40B4-BE49-F238E27FC236}">
                <a16:creationId xmlns:a16="http://schemas.microsoft.com/office/drawing/2014/main" id="{52C274FC-8767-41D8-BB2B-30BB9CE22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61950"/>
            <a:ext cx="85725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D77F00AC-98D5-4F77-9EAB-DF033A08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29D63DEF-64FA-4506-B7F9-5E7144D3394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4959CE88-37AA-4D1A-8BA9-B4D1535759FA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3666272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res.cloudinary.com/dyd911kmh/image/upload/f_auto,q_auto:best/v1547672259/2_i1cdwq.png">
            <a:extLst>
              <a:ext uri="{FF2B5EF4-FFF2-40B4-BE49-F238E27FC236}">
                <a16:creationId xmlns:a16="http://schemas.microsoft.com/office/drawing/2014/main" id="{134D63C4-A17C-44C2-AEA8-A30DA35D1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00200"/>
            <a:ext cx="78867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D4CA659-70D5-4007-AF21-047E90D4D4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3E3F78C-13B6-4C35-8659-C15A59B8F176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51A5D780-ED35-43C0-AC86-9BAB22D9742B}"/>
              </a:ext>
            </a:extLst>
          </p:cNvPr>
          <p:cNvSpPr txBox="1"/>
          <p:nvPr/>
        </p:nvSpPr>
        <p:spPr>
          <a:xfrm>
            <a:off x="99062" y="116632"/>
            <a:ext cx="418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PROCESO DE APRENDIZAJE</a:t>
            </a:r>
          </a:p>
        </p:txBody>
      </p:sp>
      <p:pic>
        <p:nvPicPr>
          <p:cNvPr id="13316" name="Picture 4" descr="https://res.cloudinary.com/dyd911kmh/image/upload/f_auto,q_auto:best/v1547672506/7_f65unr.png">
            <a:extLst>
              <a:ext uri="{FF2B5EF4-FFF2-40B4-BE49-F238E27FC236}">
                <a16:creationId xmlns:a16="http://schemas.microsoft.com/office/drawing/2014/main" id="{233F2DD7-9E65-412D-8022-6A162464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805264"/>
            <a:ext cx="52482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38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3085797" y="4738462"/>
            <a:ext cx="3021263" cy="1605552"/>
          </a:xfrm>
          <a:prstGeom prst="rect">
            <a:avLst/>
          </a:prstGeom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0" y="2266637"/>
            <a:ext cx="8964488" cy="9659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dirty="0"/>
              <a:t>REDES NEURONALES</a:t>
            </a:r>
            <a:endParaRPr lang="es-CO" sz="4800" b="1" i="1" dirty="0"/>
          </a:p>
        </p:txBody>
      </p:sp>
    </p:spTree>
    <p:extLst>
      <p:ext uri="{BB962C8B-B14F-4D97-AF65-F5344CB8AC3E}">
        <p14:creationId xmlns:p14="http://schemas.microsoft.com/office/powerpoint/2010/main" val="191742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268760"/>
            <a:ext cx="3404851" cy="4719042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84A110AA-0CD4-4C8F-A43A-FA40C4EC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E82A8FA-A470-431E-81B1-91E157A57B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0304F9FC-8CBE-4FDF-B898-0B4CB29B3B37}"/>
              </a:ext>
            </a:extLst>
          </p:cNvPr>
          <p:cNvSpPr txBox="1"/>
          <p:nvPr/>
        </p:nvSpPr>
        <p:spPr>
          <a:xfrm>
            <a:off x="99062" y="116632"/>
            <a:ext cx="458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ANN – </a:t>
            </a:r>
            <a:r>
              <a:rPr lang="es-CO" sz="2800" b="1" dirty="0" err="1"/>
              <a:t>Feedforward</a:t>
            </a:r>
            <a:r>
              <a:rPr lang="es-CO" sz="2800" b="1" dirty="0"/>
              <a:t> </a:t>
            </a:r>
            <a:r>
              <a:rPr lang="es-CO" sz="2800" b="1" dirty="0" err="1"/>
              <a:t>one</a:t>
            </a:r>
            <a:r>
              <a:rPr lang="es-CO" sz="2800" b="1" dirty="0"/>
              <a:t> </a:t>
            </a:r>
            <a:r>
              <a:rPr lang="es-CO" sz="2800" b="1" dirty="0" err="1"/>
              <a:t>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857762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268760"/>
            <a:ext cx="4244204" cy="5110584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84A110AA-0CD4-4C8F-A43A-FA40C4EC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E82A8FA-A470-431E-81B1-91E157A57B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0304F9FC-8CBE-4FDF-B898-0B4CB29B3B37}"/>
              </a:ext>
            </a:extLst>
          </p:cNvPr>
          <p:cNvSpPr txBox="1"/>
          <p:nvPr/>
        </p:nvSpPr>
        <p:spPr>
          <a:xfrm>
            <a:off x="99062" y="116632"/>
            <a:ext cx="472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ANN – </a:t>
            </a:r>
            <a:r>
              <a:rPr lang="es-CO" sz="2800" b="1" dirty="0" err="1"/>
              <a:t>Feedforward</a:t>
            </a:r>
            <a:r>
              <a:rPr lang="es-CO" sz="2800" b="1" dirty="0"/>
              <a:t> </a:t>
            </a:r>
            <a:r>
              <a:rPr lang="es-CO" sz="2800" b="1" dirty="0" err="1"/>
              <a:t>multilayer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780230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40768"/>
            <a:ext cx="6992354" cy="5267424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84A110AA-0CD4-4C8F-A43A-FA40C4EC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E82A8FA-A470-431E-81B1-91E157A57B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0304F9FC-8CBE-4FDF-B898-0B4CB29B3B37}"/>
              </a:ext>
            </a:extLst>
          </p:cNvPr>
          <p:cNvSpPr txBox="1"/>
          <p:nvPr/>
        </p:nvSpPr>
        <p:spPr>
          <a:xfrm>
            <a:off x="99062" y="116632"/>
            <a:ext cx="4908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487299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ultilayer perceptron">
            <a:extLst>
              <a:ext uri="{FF2B5EF4-FFF2-40B4-BE49-F238E27FC236}">
                <a16:creationId xmlns:a16="http://schemas.microsoft.com/office/drawing/2014/main" id="{EEF4859F-5624-490D-8B81-2A7925D50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0"/>
          <a:stretch/>
        </p:blipFill>
        <p:spPr bwMode="auto">
          <a:xfrm>
            <a:off x="899592" y="2127755"/>
            <a:ext cx="7560840" cy="45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456B5859-588C-4330-AD9E-434FE9041D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BE9A55B8-F683-406B-BFA5-CF85759BF28E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A89D0138-70E4-4BCF-AF27-892D401D0ADA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D388B0-EA2E-4D43-8618-90038F104ACF}"/>
              </a:ext>
            </a:extLst>
          </p:cNvPr>
          <p:cNvSpPr/>
          <p:nvPr/>
        </p:nvSpPr>
        <p:spPr>
          <a:xfrm>
            <a:off x="323528" y="908720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74970"/>
                </a:solidFill>
                <a:latin typeface="Roboto"/>
              </a:rPr>
              <a:t>A multilayer perceptron (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MLP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) is a group of 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perceptrons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, organized in multiple layers, that can accurately answer complex questions. Each perceptron in the first layer (on the left) sends signals to all the 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perceptrons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 in the second layer, and so on. An 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MLP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 contains an input layer, at least one hidden layer, and an output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99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al Network with 3 input, 4 hidden und 2 output nodes">
            <a:extLst>
              <a:ext uri="{FF2B5EF4-FFF2-40B4-BE49-F238E27FC236}">
                <a16:creationId xmlns:a16="http://schemas.microsoft.com/office/drawing/2014/main" id="{22248688-B60A-4074-9A07-360F11FF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5" y="836714"/>
            <a:ext cx="7208459" cy="459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4" descr="weight matrix between the input and the hidden layer">
            <a:extLst>
              <a:ext uri="{FF2B5EF4-FFF2-40B4-BE49-F238E27FC236}">
                <a16:creationId xmlns:a16="http://schemas.microsoft.com/office/drawing/2014/main" id="{246709BD-3D31-488D-9028-0DA304A8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089" y="5739442"/>
            <a:ext cx="20288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eight matrix between the hidden and the output layer">
            <a:extLst>
              <a:ext uri="{FF2B5EF4-FFF2-40B4-BE49-F238E27FC236}">
                <a16:creationId xmlns:a16="http://schemas.microsoft.com/office/drawing/2014/main" id="{B1ABF3C6-FBFC-4401-B014-D4CE5657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664098"/>
            <a:ext cx="28670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330791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1">
            <a:extLst>
              <a:ext uri="{FF2B5EF4-FFF2-40B4-BE49-F238E27FC236}">
                <a16:creationId xmlns:a16="http://schemas.microsoft.com/office/drawing/2014/main" id="{D3AC4CC7-7C48-4436-87A5-9FCD711A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2" y="3717032"/>
            <a:ext cx="8937008" cy="2665093"/>
          </a:xfrm>
          <a:prstGeom prst="rect">
            <a:avLst/>
          </a:prstGeom>
        </p:spPr>
      </p:pic>
      <p:pic>
        <p:nvPicPr>
          <p:cNvPr id="6" name="Picture 2" descr="Neuronal Network with 3 input, 4 hidden und 2 output nodes">
            <a:extLst>
              <a:ext uri="{FF2B5EF4-FFF2-40B4-BE49-F238E27FC236}">
                <a16:creationId xmlns:a16="http://schemas.microsoft.com/office/drawing/2014/main" id="{22248688-B60A-4074-9A07-360F11FF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8" y="877456"/>
            <a:ext cx="4367855" cy="278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2850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eights Array from input to hidden layer with calculation">
            <a:extLst>
              <a:ext uri="{FF2B5EF4-FFF2-40B4-BE49-F238E27FC236}">
                <a16:creationId xmlns:a16="http://schemas.microsoft.com/office/drawing/2014/main" id="{30DECD03-C25F-4FDB-868F-61675A9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1" y="2420888"/>
            <a:ext cx="4032448" cy="23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2" descr="Weights Array from hidden to output layer with calculation">
            <a:extLst>
              <a:ext uri="{FF2B5EF4-FFF2-40B4-BE49-F238E27FC236}">
                <a16:creationId xmlns:a16="http://schemas.microsoft.com/office/drawing/2014/main" id="{F1A8FD7E-F6C8-4B29-B22D-B002C86B8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3"/>
          <a:stretch/>
        </p:blipFill>
        <p:spPr bwMode="auto">
          <a:xfrm>
            <a:off x="4289102" y="2394022"/>
            <a:ext cx="4854898" cy="236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51A784-EBFA-4C96-9650-6891D024308E}"/>
              </a:ext>
            </a:extLst>
          </p:cNvPr>
          <p:cNvSpPr txBox="1"/>
          <p:nvPr/>
        </p:nvSpPr>
        <p:spPr>
          <a:xfrm>
            <a:off x="2483768" y="1484784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68AC1F-D6CD-4911-88F2-D9F5C84F787A}"/>
              </a:ext>
            </a:extLst>
          </p:cNvPr>
          <p:cNvCxnSpPr/>
          <p:nvPr/>
        </p:nvCxnSpPr>
        <p:spPr>
          <a:xfrm>
            <a:off x="3707904" y="1700808"/>
            <a:ext cx="33123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637137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inks/Arrows between input and hidden layer with example values">
            <a:extLst>
              <a:ext uri="{FF2B5EF4-FFF2-40B4-BE49-F238E27FC236}">
                <a16:creationId xmlns:a16="http://schemas.microsoft.com/office/drawing/2014/main" id="{2108F8A8-7E3F-481D-AC89-25CCB3C87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322657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26CEB81-B7FA-41F3-A5D6-902CD05B2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9992" y="1844824"/>
            <a:ext cx="6125310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1=0.81∗0.5+0.12∗1+0.92∗0.8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2=0.33∗0.5+0.44∗1+0.72∗0.8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3=0.29∗0.5+0.22∗1+0.53∗0.8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4=0.37∗0.5+0.12∗1+0.27∗0.8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02134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1008/1*2PjitAYAz3X6-724-Pdipg.png">
            <a:extLst>
              <a:ext uri="{FF2B5EF4-FFF2-40B4-BE49-F238E27FC236}">
                <a16:creationId xmlns:a16="http://schemas.microsoft.com/office/drawing/2014/main" id="{AFA1686B-BEB1-4B46-A5AA-09AB5CFC9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947863"/>
            <a:ext cx="48006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D0FABCDF-0746-47E1-A830-C8336D1D76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1F16480-F710-4AA0-ADE0-98412F9D7DCE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36481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922/1*IfZsJdkz5A76uMRHt7WcWA.png">
            <a:extLst>
              <a:ext uri="{FF2B5EF4-FFF2-40B4-BE49-F238E27FC236}">
                <a16:creationId xmlns:a16="http://schemas.microsoft.com/office/drawing/2014/main" id="{82308307-A5BB-4ACE-BBAE-E941E059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2076450"/>
            <a:ext cx="43910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76DD9-E2BD-47FD-A1A2-1DDE0304C7AA}"/>
              </a:ext>
            </a:extLst>
          </p:cNvPr>
          <p:cNvSpPr txBox="1"/>
          <p:nvPr/>
        </p:nvSpPr>
        <p:spPr>
          <a:xfrm>
            <a:off x="1115616" y="141277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X=2</a:t>
            </a:r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id="{85D6CFA7-93F6-43FA-8760-DACA6C3997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2FF7B89A-37F0-4417-B765-39E85D1CCA3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76631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514" t="5309" b="4437"/>
          <a:stretch/>
        </p:blipFill>
        <p:spPr>
          <a:xfrm>
            <a:off x="323527" y="1340768"/>
            <a:ext cx="866519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76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ro.medium.com/max/922/1*JFq6Zk8J2O9nz4tncBLW1g.png">
            <a:extLst>
              <a:ext uri="{FF2B5EF4-FFF2-40B4-BE49-F238E27FC236}">
                <a16:creationId xmlns:a16="http://schemas.microsoft.com/office/drawing/2014/main" id="{302C9365-5051-44E6-AA2E-9707F6E9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1990725"/>
            <a:ext cx="43910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DDAE5AF2-0EE7-4DC9-9468-191AA9000F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07B2B0E4-F60E-4EA6-A0C8-8F8F47A32614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ADEC20-571E-46A1-AE6B-3D57D2D6E6AE}"/>
              </a:ext>
            </a:extLst>
          </p:cNvPr>
          <p:cNvSpPr txBox="1"/>
          <p:nvPr/>
        </p:nvSpPr>
        <p:spPr>
          <a:xfrm>
            <a:off x="1115616" y="141277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64825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iro.medium.com/max/954/1*2qmavfBLneZcV5UQxM27Ag.png">
            <a:extLst>
              <a:ext uri="{FF2B5EF4-FFF2-40B4-BE49-F238E27FC236}">
                <a16:creationId xmlns:a16="http://schemas.microsoft.com/office/drawing/2014/main" id="{1178E11D-42D9-445F-AD35-BED85FE8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833563"/>
            <a:ext cx="45434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1C2C7E-1646-4072-91A3-82DE32E559B3}"/>
              </a:ext>
            </a:extLst>
          </p:cNvPr>
          <p:cNvSpPr/>
          <p:nvPr/>
        </p:nvSpPr>
        <p:spPr>
          <a:xfrm>
            <a:off x="395536" y="91023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dium-content-serif-font"/>
              </a:rPr>
              <a:t>With x =4 , our output is 2. </a:t>
            </a:r>
            <a:br>
              <a:rPr lang="en-US" dirty="0"/>
            </a:br>
            <a:r>
              <a:rPr lang="en-US" dirty="0">
                <a:latin typeface="medium-content-serif-font"/>
              </a:rPr>
              <a:t>x = 5 gets us an output of 3.</a:t>
            </a:r>
            <a:br>
              <a:rPr lang="en-US" dirty="0"/>
            </a:br>
            <a:r>
              <a:rPr lang="en-US" dirty="0">
                <a:latin typeface="medium-content-serif-font"/>
              </a:rPr>
              <a:t>x = 6 gets us an output of 4.</a:t>
            </a:r>
            <a:endParaRPr lang="en-US" dirty="0"/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id="{C05240AD-D25A-4719-806C-E3008CFCD9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E150F85D-BA15-4BF7-BBF1-C4B8221978F2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837002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ctivation function - input and output">
            <a:extLst>
              <a:ext uri="{FF2B5EF4-FFF2-40B4-BE49-F238E27FC236}">
                <a16:creationId xmlns:a16="http://schemas.microsoft.com/office/drawing/2014/main" id="{126CCE11-4E4E-474F-A7F5-2FE1E92E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743075"/>
            <a:ext cx="85915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3BDB8F2D-318C-46FE-98AB-2B11956E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0CC3A09-F17B-4FB8-BE46-7F84CD56C8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67575306-B02A-435C-9722-450E6B769EA1}"/>
              </a:ext>
            </a:extLst>
          </p:cNvPr>
          <p:cNvSpPr txBox="1"/>
          <p:nvPr/>
        </p:nvSpPr>
        <p:spPr>
          <a:xfrm>
            <a:off x="99062" y="116632"/>
            <a:ext cx="41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FUNCIÓN DE ACTIVACIÓN</a:t>
            </a:r>
          </a:p>
        </p:txBody>
      </p:sp>
    </p:spTree>
    <p:extLst>
      <p:ext uri="{BB962C8B-B14F-4D97-AF65-F5344CB8AC3E}">
        <p14:creationId xmlns:p14="http://schemas.microsoft.com/office/powerpoint/2010/main" val="3558794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834541D-A071-473D-BB59-AC87663720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96" y="4462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38811225-0634-4A62-8B15-50C6B32272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A13D5D8-3CCC-4E61-8EEB-0A10D7174B79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83CC3F8B-7E03-4CA5-834A-CE1C2B0E3945}"/>
              </a:ext>
            </a:extLst>
          </p:cNvPr>
          <p:cNvSpPr txBox="1"/>
          <p:nvPr/>
        </p:nvSpPr>
        <p:spPr>
          <a:xfrm>
            <a:off x="99062" y="116632"/>
            <a:ext cx="41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FUNCIÓN DE ACTIVACIÓN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F6B93C2-7342-4C51-84C7-0406D626B6F4}"/>
              </a:ext>
            </a:extLst>
          </p:cNvPr>
          <p:cNvSpPr txBox="1"/>
          <p:nvPr/>
        </p:nvSpPr>
        <p:spPr>
          <a:xfrm>
            <a:off x="5868377" y="6567155"/>
            <a:ext cx="3246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(</a:t>
            </a:r>
            <a:r>
              <a:rPr lang="es-CO" sz="1000" dirty="0" err="1"/>
              <a:t>Vikashraj</a:t>
            </a:r>
            <a:r>
              <a:rPr lang="es-CO" sz="1000" dirty="0"/>
              <a:t> </a:t>
            </a:r>
            <a:r>
              <a:rPr lang="es-CO" sz="1000" dirty="0" err="1"/>
              <a:t>Luhaniwal</a:t>
            </a:r>
            <a:r>
              <a:rPr lang="es-CO" sz="1000" dirty="0"/>
              <a:t>, 2019) www.towardsdatascience.com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1507569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82C6907-C2B6-40B2-8A9E-AFD70FC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908720"/>
            <a:ext cx="63722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0B795E-7804-4860-8915-04002D0F9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7" y="5511130"/>
            <a:ext cx="50863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A4929930-3A73-49E5-9BFC-4A1FF7C2A5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59D05F85-5657-4546-A15D-A996C501A29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C2960F0B-4749-4064-8CF9-B3E81A731983}"/>
              </a:ext>
            </a:extLst>
          </p:cNvPr>
          <p:cNvSpPr txBox="1"/>
          <p:nvPr/>
        </p:nvSpPr>
        <p:spPr>
          <a:xfrm>
            <a:off x="99062" y="116632"/>
            <a:ext cx="41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FUNCIÓN DE ACTIVACIÓN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CD40DF-D3D1-4DD6-9DB1-80DA898EE0F2}"/>
              </a:ext>
            </a:extLst>
          </p:cNvPr>
          <p:cNvSpPr txBox="1"/>
          <p:nvPr/>
        </p:nvSpPr>
        <p:spPr>
          <a:xfrm>
            <a:off x="6156176" y="5764614"/>
            <a:ext cx="277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ym typeface="Wingdings" panose="05000000000000000000" pitchFamily="2" charset="2"/>
              </a:rPr>
              <a:t> </a:t>
            </a:r>
            <a:r>
              <a:rPr lang="es-CO" dirty="0"/>
              <a:t>Modelo Regresión Lineal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47C80C1-0927-40A7-A4B0-73180AC1C3C5}"/>
              </a:ext>
            </a:extLst>
          </p:cNvPr>
          <p:cNvSpPr txBox="1"/>
          <p:nvPr/>
        </p:nvSpPr>
        <p:spPr>
          <a:xfrm>
            <a:off x="5868377" y="6567155"/>
            <a:ext cx="3246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(</a:t>
            </a:r>
            <a:r>
              <a:rPr lang="es-CO" sz="1000" dirty="0" err="1"/>
              <a:t>Vikashraj</a:t>
            </a:r>
            <a:r>
              <a:rPr lang="es-CO" sz="1000" dirty="0"/>
              <a:t> </a:t>
            </a:r>
            <a:r>
              <a:rPr lang="es-CO" sz="1000" dirty="0" err="1"/>
              <a:t>Luhaniwal</a:t>
            </a:r>
            <a:r>
              <a:rPr lang="es-CO" sz="1000" dirty="0"/>
              <a:t>, 2019) www.towardsdatascience.com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1792077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implilearn.com/ice9/free_resources_article_thumb/list-of-activation-functions-used-with-perceptr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43063"/>
            <a:ext cx="4733925" cy="551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3BDB8F2D-318C-46FE-98AB-2B11956E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0CC3A09-F17B-4FB8-BE46-7F84CD56C8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67575306-B02A-435C-9722-450E6B769EA1}"/>
              </a:ext>
            </a:extLst>
          </p:cNvPr>
          <p:cNvSpPr txBox="1"/>
          <p:nvPr/>
        </p:nvSpPr>
        <p:spPr>
          <a:xfrm>
            <a:off x="99062" y="116632"/>
            <a:ext cx="41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FUNCIÓN DE ACTIVACIÓN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A35CF4-3772-4125-8B76-ADD5CE8EE449}"/>
              </a:ext>
            </a:extLst>
          </p:cNvPr>
          <p:cNvSpPr/>
          <p:nvPr/>
        </p:nvSpPr>
        <p:spPr>
          <a:xfrm>
            <a:off x="5662730" y="5805264"/>
            <a:ext cx="2762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err="1">
                <a:latin typeface="medium-content-serif-font"/>
              </a:rPr>
              <a:t>ReLu</a:t>
            </a:r>
            <a:r>
              <a:rPr lang="es-CO" dirty="0">
                <a:latin typeface="medium-content-serif-font"/>
              </a:rPr>
              <a:t> (</a:t>
            </a:r>
            <a:r>
              <a:rPr lang="es-CO" dirty="0" err="1">
                <a:latin typeface="medium-content-serif-font"/>
              </a:rPr>
              <a:t>Rectified</a:t>
            </a:r>
            <a:r>
              <a:rPr lang="es-CO" dirty="0">
                <a:latin typeface="medium-content-serif-font"/>
              </a:rPr>
              <a:t> linear </a:t>
            </a:r>
            <a:r>
              <a:rPr lang="es-CO" dirty="0" err="1">
                <a:latin typeface="medium-content-serif-font"/>
              </a:rPr>
              <a:t>units</a:t>
            </a:r>
            <a:r>
              <a:rPr lang="es-CO" dirty="0">
                <a:latin typeface="medium-content-serif-font"/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41215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714" t="4940" r="1350" b="3666"/>
          <a:stretch/>
        </p:blipFill>
        <p:spPr>
          <a:xfrm>
            <a:off x="-1" y="1124744"/>
            <a:ext cx="886281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33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162" t="3041" r="807" b="2707"/>
          <a:stretch/>
        </p:blipFill>
        <p:spPr>
          <a:xfrm>
            <a:off x="30857" y="11410"/>
            <a:ext cx="8687417" cy="48965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07D5D-D7D4-4206-A0BE-2C0CA0242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975640"/>
            <a:ext cx="5619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8615F99-68F7-4251-9626-837CF61C2DCE}"/>
              </a:ext>
            </a:extLst>
          </p:cNvPr>
          <p:cNvSpPr txBox="1"/>
          <p:nvPr/>
        </p:nvSpPr>
        <p:spPr>
          <a:xfrm>
            <a:off x="179512" y="5082558"/>
            <a:ext cx="129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Derivada </a:t>
            </a:r>
            <a:r>
              <a:rPr lang="es-CO" dirty="0">
                <a:sym typeface="Wingdings" panose="05000000000000000000" pitchFamily="2" charset="2"/>
              </a:rPr>
              <a:t>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699D0D5-650E-4039-A859-6B639E117A9F}"/>
              </a:ext>
            </a:extLst>
          </p:cNvPr>
          <p:cNvSpPr/>
          <p:nvPr/>
        </p:nvSpPr>
        <p:spPr>
          <a:xfrm>
            <a:off x="179512" y="5923260"/>
            <a:ext cx="8861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Saturated logistic neuron causes the gradient to </a:t>
            </a:r>
            <a:r>
              <a:rPr lang="en-US" b="1" i="1" dirty="0">
                <a:latin typeface="medium-content-serif-font"/>
              </a:rPr>
              <a:t>vanish</a:t>
            </a:r>
            <a:r>
              <a:rPr lang="en-US" dirty="0">
                <a:latin typeface="medium-content-serif-fon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It is not a </a:t>
            </a:r>
            <a:r>
              <a:rPr lang="en-US" b="1" i="1" dirty="0">
                <a:latin typeface="medium-content-serif-font"/>
              </a:rPr>
              <a:t>zero-centered</a:t>
            </a:r>
            <a:r>
              <a:rPr lang="en-US" dirty="0">
                <a:latin typeface="medium-content-serif-font"/>
              </a:rPr>
              <a:t> function,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Because of </a:t>
            </a:r>
            <a:r>
              <a:rPr lang="en-US" dirty="0" err="1">
                <a:latin typeface="medium-content-serif-font"/>
              </a:rPr>
              <a:t>e^x</a:t>
            </a:r>
            <a:r>
              <a:rPr lang="en-US" dirty="0">
                <a:latin typeface="medium-content-serif-font"/>
              </a:rPr>
              <a:t>, it is highly</a:t>
            </a:r>
            <a:r>
              <a:rPr lang="en-US" b="1" dirty="0">
                <a:latin typeface="medium-content-serif-font"/>
              </a:rPr>
              <a:t> </a:t>
            </a:r>
            <a:r>
              <a:rPr lang="en-US" b="1" i="1" dirty="0">
                <a:latin typeface="medium-content-serif-font"/>
              </a:rPr>
              <a:t>compute-intensive </a:t>
            </a:r>
            <a:r>
              <a:rPr lang="en-US" dirty="0">
                <a:latin typeface="medium-content-serif-font"/>
              </a:rPr>
              <a:t>which makes convergence slower.</a:t>
            </a:r>
            <a:endParaRPr lang="en-US" b="0" i="0" dirty="0">
              <a:effectLst/>
              <a:latin typeface="medium-content-serif-fon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02DE75D-81FC-47DB-A6DB-1AC2662D9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3" y="2857500"/>
            <a:ext cx="14478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039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49" t="5081" r="675" b="3453"/>
          <a:stretch/>
        </p:blipFill>
        <p:spPr>
          <a:xfrm>
            <a:off x="0" y="0"/>
            <a:ext cx="8844983" cy="475252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C963C26-9D2D-462D-9828-92842155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80" y="4743450"/>
            <a:ext cx="57912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829A4B6-ECBD-475D-9951-B93F0A3E7461}"/>
              </a:ext>
            </a:extLst>
          </p:cNvPr>
          <p:cNvSpPr/>
          <p:nvPr/>
        </p:nvSpPr>
        <p:spPr>
          <a:xfrm>
            <a:off x="135053" y="2420787"/>
            <a:ext cx="3029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Saturated </a:t>
            </a:r>
            <a:r>
              <a:rPr lang="en-US" i="1" dirty="0">
                <a:latin typeface="medium-content-serif-font"/>
              </a:rPr>
              <a:t>tanh</a:t>
            </a:r>
            <a:r>
              <a:rPr lang="en-US" dirty="0">
                <a:latin typeface="medium-content-serif-font"/>
              </a:rPr>
              <a:t> neuron causes the gradient to </a:t>
            </a:r>
            <a:r>
              <a:rPr lang="en-US" b="1" i="1" dirty="0">
                <a:latin typeface="medium-content-serif-font"/>
              </a:rPr>
              <a:t>vanish</a:t>
            </a:r>
            <a:r>
              <a:rPr lang="en-US" dirty="0">
                <a:latin typeface="medium-content-serif-fon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Because of </a:t>
            </a:r>
            <a:r>
              <a:rPr lang="en-US" dirty="0" err="1">
                <a:latin typeface="medium-content-serif-font"/>
              </a:rPr>
              <a:t>e^x</a:t>
            </a:r>
            <a:r>
              <a:rPr lang="en-US" dirty="0">
                <a:latin typeface="medium-content-serif-font"/>
              </a:rPr>
              <a:t>, it is highly</a:t>
            </a:r>
            <a:r>
              <a:rPr lang="en-US" b="1" dirty="0">
                <a:latin typeface="medium-content-serif-font"/>
              </a:rPr>
              <a:t> </a:t>
            </a:r>
            <a:r>
              <a:rPr lang="en-US" b="1" i="1" dirty="0">
                <a:latin typeface="medium-content-serif-font"/>
              </a:rPr>
              <a:t>compute-intensive.</a:t>
            </a:r>
            <a:endParaRPr lang="en-US" b="0" i="0" dirty="0">
              <a:effectLst/>
              <a:latin typeface="medium-content-serif-font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CDBF68D-298B-467E-893D-3800ACA68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33" y="4104828"/>
            <a:ext cx="58578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152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299" t="4677" r="1349" b="4124"/>
          <a:stretch/>
        </p:blipFill>
        <p:spPr>
          <a:xfrm>
            <a:off x="0" y="836712"/>
            <a:ext cx="9039770" cy="489654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E3D24B0-73B3-4B99-B42B-4E7025CB7A8F}"/>
              </a:ext>
            </a:extLst>
          </p:cNvPr>
          <p:cNvSpPr/>
          <p:nvPr/>
        </p:nvSpPr>
        <p:spPr>
          <a:xfrm>
            <a:off x="0" y="2204864"/>
            <a:ext cx="2298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latin typeface="medium-content-sans-serif-font"/>
              </a:rPr>
              <a:t>(</a:t>
            </a:r>
            <a:r>
              <a:rPr lang="es-CO" b="1" dirty="0" err="1">
                <a:latin typeface="medium-content-sans-serif-font"/>
              </a:rPr>
              <a:t>Rectified</a:t>
            </a:r>
            <a:r>
              <a:rPr lang="es-CO" b="1" dirty="0">
                <a:latin typeface="medium-content-sans-serif-font"/>
              </a:rPr>
              <a:t> linear </a:t>
            </a:r>
            <a:r>
              <a:rPr lang="es-CO" b="1" dirty="0" err="1">
                <a:latin typeface="medium-content-sans-serif-font"/>
              </a:rPr>
              <a:t>units</a:t>
            </a:r>
            <a:r>
              <a:rPr lang="es-CO" b="1" dirty="0">
                <a:latin typeface="medium-content-sans-serif-font"/>
              </a:rPr>
              <a:t>)</a:t>
            </a:r>
            <a:endParaRPr lang="es-CO" b="1" i="0" dirty="0">
              <a:effectLst/>
              <a:latin typeface="medium-content-sans-serif-fon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A8846B-88E9-4A28-8EE2-2963925B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565018"/>
            <a:ext cx="36385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5322C23-8722-47A0-863A-B92E4106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" y="3743357"/>
            <a:ext cx="3028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816FF93-406E-4060-837C-270D215847D4}"/>
              </a:ext>
            </a:extLst>
          </p:cNvPr>
          <p:cNvSpPr/>
          <p:nvPr/>
        </p:nvSpPr>
        <p:spPr>
          <a:xfrm>
            <a:off x="158502" y="5832772"/>
            <a:ext cx="742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Easy to </a:t>
            </a:r>
            <a:r>
              <a:rPr lang="en-US" b="1" i="1" dirty="0">
                <a:latin typeface="medium-content-serif-font"/>
              </a:rPr>
              <a:t>compute</a:t>
            </a:r>
            <a:r>
              <a:rPr lang="en-US" dirty="0">
                <a:latin typeface="medium-content-serif-fon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Does not </a:t>
            </a:r>
            <a:r>
              <a:rPr lang="en-US" b="1" i="1" dirty="0">
                <a:latin typeface="medium-content-serif-font"/>
              </a:rPr>
              <a:t>saturate </a:t>
            </a:r>
            <a:r>
              <a:rPr lang="en-US" dirty="0">
                <a:latin typeface="medium-content-serif-font"/>
              </a:rPr>
              <a:t>for the positive value of the weighted sum of inputs.</a:t>
            </a:r>
          </a:p>
          <a:p>
            <a:pPr>
              <a:buFont typeface="+mj-lt"/>
              <a:buAutoNum type="arabicPeriod"/>
            </a:pPr>
            <a:r>
              <a:rPr lang="en-US" dirty="0"/>
              <a:t>But still, </a:t>
            </a:r>
            <a:r>
              <a:rPr lang="en-US" i="1" dirty="0" err="1"/>
              <a:t>ReLu</a:t>
            </a:r>
            <a:r>
              <a:rPr lang="en-US" dirty="0"/>
              <a:t> is not a zero-centered function.</a:t>
            </a:r>
            <a:endParaRPr lang="en-US" b="0" i="0" dirty="0">
              <a:effectLst/>
              <a:latin typeface="medium-content-serif-fon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5B23D3-7CA8-40A9-B8E9-9E79B3ADAA05}"/>
              </a:ext>
            </a:extLst>
          </p:cNvPr>
          <p:cNvSpPr txBox="1"/>
          <p:nvPr/>
        </p:nvSpPr>
        <p:spPr>
          <a:xfrm>
            <a:off x="2888071" y="5013176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i="1" dirty="0" err="1"/>
              <a:t>Dead</a:t>
            </a:r>
            <a:r>
              <a:rPr lang="es-CO" sz="1600" i="1" dirty="0"/>
              <a:t> </a:t>
            </a:r>
            <a:r>
              <a:rPr lang="es-CO" sz="1600" i="1" dirty="0" err="1"/>
              <a:t>Neurons</a:t>
            </a:r>
            <a:endParaRPr lang="es-CO" sz="1600" i="1" dirty="0"/>
          </a:p>
        </p:txBody>
      </p:sp>
    </p:spTree>
    <p:extLst>
      <p:ext uri="{BB962C8B-B14F-4D97-AF65-F5344CB8AC3E}">
        <p14:creationId xmlns:p14="http://schemas.microsoft.com/office/powerpoint/2010/main" val="280915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13" t="4209"/>
          <a:stretch/>
        </p:blipFill>
        <p:spPr>
          <a:xfrm>
            <a:off x="323527" y="1052736"/>
            <a:ext cx="876504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38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013" t="4711" r="1288" b="3423"/>
          <a:stretch/>
        </p:blipFill>
        <p:spPr>
          <a:xfrm>
            <a:off x="179511" y="980728"/>
            <a:ext cx="837508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3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>
            <a:extLst>
              <a:ext uri="{FF2B5EF4-FFF2-40B4-BE49-F238E27FC236}">
                <a16:creationId xmlns:a16="http://schemas.microsoft.com/office/drawing/2014/main" id="{697E70CC-45AF-4E48-9F75-8FF91B539E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>
            <a:extLst>
              <a:ext uri="{FF2B5EF4-FFF2-40B4-BE49-F238E27FC236}">
                <a16:creationId xmlns:a16="http://schemas.microsoft.com/office/drawing/2014/main" id="{FB9FC247-0A7F-4D66-A212-81FC0D55F71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uadroTexto 9">
            <a:extLst>
              <a:ext uri="{FF2B5EF4-FFF2-40B4-BE49-F238E27FC236}">
                <a16:creationId xmlns:a16="http://schemas.microsoft.com/office/drawing/2014/main" id="{CCACE9FD-D6CC-4C68-8D1C-775480B2F512}"/>
              </a:ext>
            </a:extLst>
          </p:cNvPr>
          <p:cNvSpPr txBox="1"/>
          <p:nvPr/>
        </p:nvSpPr>
        <p:spPr>
          <a:xfrm>
            <a:off x="99062" y="116632"/>
            <a:ext cx="5231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 err="1"/>
              <a:t>Softmax</a:t>
            </a:r>
            <a:r>
              <a:rPr lang="es-CO" sz="2800" b="1" cap="all" dirty="0"/>
              <a:t> </a:t>
            </a:r>
            <a:r>
              <a:rPr lang="es-CO" sz="2800" b="1" cap="all" dirty="0" err="1"/>
              <a:t>activation</a:t>
            </a:r>
            <a:r>
              <a:rPr lang="es-CO" sz="2800" b="1" cap="all" dirty="0"/>
              <a:t> </a:t>
            </a:r>
            <a:r>
              <a:rPr lang="es-CO" sz="2800" b="1" cap="all" dirty="0" err="1"/>
              <a:t>function</a:t>
            </a:r>
            <a:endParaRPr lang="es-CO" sz="2800" b="1" cap="al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65241D-FE01-4304-A41B-71362FA86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1844824"/>
            <a:ext cx="32956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7384FBE-F416-4320-93FF-9F3CF6767E53}"/>
              </a:ext>
            </a:extLst>
          </p:cNvPr>
          <p:cNvSpPr/>
          <p:nvPr/>
        </p:nvSpPr>
        <p:spPr>
          <a:xfrm>
            <a:off x="2267744" y="1089542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>
                <a:latin typeface="medium-content-serif-font"/>
              </a:rPr>
              <a:t>Softmax</a:t>
            </a:r>
            <a:r>
              <a:rPr lang="en-US" dirty="0">
                <a:latin typeface="medium-content-serif-font"/>
              </a:rPr>
              <a:t> is used for </a:t>
            </a:r>
            <a:r>
              <a:rPr lang="en-US" i="1" dirty="0">
                <a:latin typeface="medium-content-serif-font"/>
              </a:rPr>
              <a:t>multiclass </a:t>
            </a:r>
            <a:r>
              <a:rPr lang="en-US" dirty="0">
                <a:latin typeface="medium-content-serif-font"/>
              </a:rPr>
              <a:t>classification problem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301D71A-A8BC-4A1C-A088-149B45F184D1}"/>
              </a:ext>
            </a:extLst>
          </p:cNvPr>
          <p:cNvSpPr txBox="1"/>
          <p:nvPr/>
        </p:nvSpPr>
        <p:spPr>
          <a:xfrm>
            <a:off x="5868377" y="6567155"/>
            <a:ext cx="3246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(</a:t>
            </a:r>
            <a:r>
              <a:rPr lang="es-CO" sz="1000" dirty="0" err="1"/>
              <a:t>Vikashraj</a:t>
            </a:r>
            <a:r>
              <a:rPr lang="es-CO" sz="1000" dirty="0"/>
              <a:t> </a:t>
            </a:r>
            <a:r>
              <a:rPr lang="es-CO" sz="1000" dirty="0" err="1"/>
              <a:t>Luhaniwal</a:t>
            </a:r>
            <a:r>
              <a:rPr lang="es-CO" sz="1000" dirty="0"/>
              <a:t>, 2019) www.towardsdatascience.com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2900445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15B5DDE-D453-4FB6-9374-5FBE1F674581}"/>
              </a:ext>
            </a:extLst>
          </p:cNvPr>
          <p:cNvSpPr/>
          <p:nvPr/>
        </p:nvSpPr>
        <p:spPr>
          <a:xfrm>
            <a:off x="287524" y="2132856"/>
            <a:ext cx="8568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As a rule of thumb, you can start with </a:t>
            </a:r>
            <a:r>
              <a:rPr lang="en-US" b="1" dirty="0" err="1">
                <a:latin typeface="medium-content-serif-font"/>
              </a:rPr>
              <a:t>ReLu</a:t>
            </a:r>
            <a:r>
              <a:rPr lang="en-US" dirty="0">
                <a:latin typeface="medium-content-serif-font"/>
              </a:rPr>
              <a:t> as a general approximator and switch to other functions if </a:t>
            </a:r>
            <a:r>
              <a:rPr lang="en-US" b="1" dirty="0" err="1">
                <a:latin typeface="medium-content-serif-font"/>
              </a:rPr>
              <a:t>ReLu</a:t>
            </a:r>
            <a:r>
              <a:rPr lang="en-US" dirty="0">
                <a:latin typeface="medium-content-serif-font"/>
              </a:rPr>
              <a:t> doesn't provide better results.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For </a:t>
            </a:r>
            <a:r>
              <a:rPr lang="en-US" b="1" dirty="0">
                <a:latin typeface="medium-content-serif-font"/>
              </a:rPr>
              <a:t>CNN</a:t>
            </a:r>
            <a:r>
              <a:rPr lang="en-US" dirty="0">
                <a:latin typeface="medium-content-serif-font"/>
              </a:rPr>
              <a:t>, </a:t>
            </a:r>
            <a:r>
              <a:rPr lang="en-US" b="1" dirty="0" err="1">
                <a:latin typeface="medium-content-serif-font"/>
              </a:rPr>
              <a:t>ReLu</a:t>
            </a:r>
            <a:r>
              <a:rPr lang="en-US" dirty="0">
                <a:latin typeface="medium-content-serif-font"/>
              </a:rPr>
              <a:t> is treated as a standard activation function but if it suffers from </a:t>
            </a:r>
            <a:r>
              <a:rPr lang="en-US" b="1" dirty="0">
                <a:latin typeface="medium-content-serif-font"/>
              </a:rPr>
              <a:t>dead neurons</a:t>
            </a:r>
            <a:r>
              <a:rPr lang="en-US" dirty="0">
                <a:latin typeface="medium-content-serif-font"/>
              </a:rPr>
              <a:t> then switch to </a:t>
            </a:r>
            <a:r>
              <a:rPr lang="en-US" b="1" dirty="0" err="1">
                <a:latin typeface="medium-content-serif-font"/>
              </a:rPr>
              <a:t>LeakyReLu</a:t>
            </a:r>
            <a:r>
              <a:rPr lang="en-US" dirty="0">
                <a:latin typeface="medium-content-serif-fon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Always remember </a:t>
            </a:r>
            <a:r>
              <a:rPr lang="en-US" b="1" dirty="0" err="1">
                <a:latin typeface="medium-content-serif-font"/>
              </a:rPr>
              <a:t>ReLu</a:t>
            </a:r>
            <a:r>
              <a:rPr lang="en-US" dirty="0">
                <a:latin typeface="medium-content-serif-font"/>
              </a:rPr>
              <a:t> should be only used in </a:t>
            </a:r>
            <a:r>
              <a:rPr lang="en-US" b="1" i="1" dirty="0">
                <a:latin typeface="medium-content-serif-font"/>
              </a:rPr>
              <a:t>hidden</a:t>
            </a:r>
            <a:r>
              <a:rPr lang="en-US" dirty="0">
                <a:latin typeface="medium-content-serif-font"/>
              </a:rPr>
              <a:t> layers.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For </a:t>
            </a:r>
            <a:r>
              <a:rPr lang="en-US" b="1" dirty="0">
                <a:latin typeface="medium-content-serif-font"/>
              </a:rPr>
              <a:t>classification</a:t>
            </a:r>
            <a:r>
              <a:rPr lang="en-US" dirty="0">
                <a:latin typeface="medium-content-serif-font"/>
              </a:rPr>
              <a:t>, </a:t>
            </a:r>
            <a:r>
              <a:rPr lang="en-US" b="1" dirty="0">
                <a:latin typeface="medium-content-serif-font"/>
              </a:rPr>
              <a:t>Sigmoid functions(Logistic, tanh, </a:t>
            </a:r>
            <a:r>
              <a:rPr lang="en-US" b="1" dirty="0" err="1">
                <a:latin typeface="medium-content-serif-font"/>
              </a:rPr>
              <a:t>Softmax</a:t>
            </a:r>
            <a:r>
              <a:rPr lang="en-US" b="1" dirty="0">
                <a:latin typeface="medium-content-serif-font"/>
              </a:rPr>
              <a:t>) </a:t>
            </a:r>
            <a:r>
              <a:rPr lang="en-US" dirty="0">
                <a:latin typeface="medium-content-serif-font"/>
              </a:rPr>
              <a:t>and their combinations work well. But at the same time, it may suffer from </a:t>
            </a:r>
            <a:r>
              <a:rPr lang="en-US" b="1" dirty="0">
                <a:latin typeface="medium-content-serif-font"/>
              </a:rPr>
              <a:t>vanishing gradient problem</a:t>
            </a:r>
            <a:r>
              <a:rPr lang="en-US" dirty="0">
                <a:latin typeface="medium-content-serif-fon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For </a:t>
            </a:r>
            <a:r>
              <a:rPr lang="en-US" b="1" dirty="0">
                <a:latin typeface="medium-content-serif-font"/>
              </a:rPr>
              <a:t>RNN,</a:t>
            </a:r>
            <a:r>
              <a:rPr lang="en-US" dirty="0">
                <a:latin typeface="medium-content-serif-font"/>
              </a:rPr>
              <a:t> the </a:t>
            </a:r>
            <a:r>
              <a:rPr lang="en-US" b="1" dirty="0">
                <a:latin typeface="medium-content-serif-font"/>
              </a:rPr>
              <a:t>tanh</a:t>
            </a:r>
            <a:r>
              <a:rPr lang="en-US" dirty="0">
                <a:latin typeface="medium-content-serif-font"/>
              </a:rPr>
              <a:t> activation function is preferred as a standard activation function.</a:t>
            </a:r>
            <a:endParaRPr lang="en-US" b="0" i="0" dirty="0">
              <a:effectLst/>
              <a:latin typeface="medium-content-serif-font"/>
            </a:endParaRPr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id="{AF580961-4F94-4496-A14C-C9C1C168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0A84E975-222A-43CE-B141-130C9E364879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04D83EDD-6916-422F-97F4-CD1EE6D351FD}"/>
              </a:ext>
            </a:extLst>
          </p:cNvPr>
          <p:cNvSpPr txBox="1"/>
          <p:nvPr/>
        </p:nvSpPr>
        <p:spPr>
          <a:xfrm>
            <a:off x="99062" y="116632"/>
            <a:ext cx="383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 err="1"/>
              <a:t>activation</a:t>
            </a:r>
            <a:r>
              <a:rPr lang="es-CO" sz="2800" b="1" cap="all" dirty="0"/>
              <a:t> </a:t>
            </a:r>
            <a:r>
              <a:rPr lang="es-CO" sz="2800" b="1" cap="all" dirty="0" err="1"/>
              <a:t>functionS</a:t>
            </a:r>
            <a:endParaRPr lang="es-CO" sz="2800" b="1" cap="al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0A34E1-0636-480F-8608-4A1E521A55CE}"/>
              </a:ext>
            </a:extLst>
          </p:cNvPr>
          <p:cNvSpPr/>
          <p:nvPr/>
        </p:nvSpPr>
        <p:spPr>
          <a:xfrm>
            <a:off x="287524" y="1484784"/>
            <a:ext cx="2833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 err="1">
                <a:latin typeface="medium-content-sans-serif-font"/>
              </a:rPr>
              <a:t>which</a:t>
            </a:r>
            <a:r>
              <a:rPr lang="es-CO" sz="2400" b="1" dirty="0">
                <a:latin typeface="medium-content-sans-serif-font"/>
              </a:rPr>
              <a:t> </a:t>
            </a:r>
            <a:r>
              <a:rPr lang="es-CO" sz="2400" b="1" dirty="0" err="1">
                <a:latin typeface="medium-content-sans-serif-font"/>
              </a:rPr>
              <a:t>one</a:t>
            </a:r>
            <a:r>
              <a:rPr lang="es-CO" sz="2400" b="1" dirty="0">
                <a:latin typeface="medium-content-sans-serif-font"/>
              </a:rPr>
              <a:t> </a:t>
            </a:r>
            <a:r>
              <a:rPr lang="es-CO" sz="2400" b="1" dirty="0" err="1">
                <a:latin typeface="medium-content-sans-serif-font"/>
              </a:rPr>
              <a:t>to</a:t>
            </a:r>
            <a:r>
              <a:rPr lang="es-CO" sz="2400" b="1" dirty="0">
                <a:latin typeface="medium-content-sans-serif-font"/>
              </a:rPr>
              <a:t> </a:t>
            </a:r>
            <a:r>
              <a:rPr lang="es-CO" sz="2400" b="1" dirty="0" err="1">
                <a:latin typeface="medium-content-sans-serif-font"/>
              </a:rPr>
              <a:t>prefer</a:t>
            </a:r>
            <a:r>
              <a:rPr lang="es-CO" sz="2400" b="1" dirty="0">
                <a:latin typeface="medium-content-sans-serif-font"/>
              </a:rPr>
              <a:t>?</a:t>
            </a:r>
            <a:endParaRPr lang="es-CO" sz="2400" b="1" i="0" dirty="0">
              <a:effectLst/>
              <a:latin typeface="medium-content-sans-serif-fon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632123-6BCD-4918-B502-653E2F85ED37}"/>
              </a:ext>
            </a:extLst>
          </p:cNvPr>
          <p:cNvSpPr txBox="1"/>
          <p:nvPr/>
        </p:nvSpPr>
        <p:spPr>
          <a:xfrm>
            <a:off x="5868377" y="6567155"/>
            <a:ext cx="3246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(</a:t>
            </a:r>
            <a:r>
              <a:rPr lang="es-CO" sz="1000" dirty="0" err="1"/>
              <a:t>Vikashraj</a:t>
            </a:r>
            <a:r>
              <a:rPr lang="es-CO" sz="1000" dirty="0"/>
              <a:t> </a:t>
            </a:r>
            <a:r>
              <a:rPr lang="es-CO" sz="1000" dirty="0" err="1"/>
              <a:t>Luhaniwal</a:t>
            </a:r>
            <a:r>
              <a:rPr lang="es-CO" sz="1000" dirty="0"/>
              <a:t>, 2019) www.towardsdatascience.com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2931087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4" y="1844824"/>
            <a:ext cx="8663191" cy="4608512"/>
          </a:xfrm>
          <a:prstGeom prst="rect">
            <a:avLst/>
          </a:prstGeom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612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UNIVERSAL APPROXIMATION THEOREM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CBC207-C6E2-4A57-AED6-396204A84216}"/>
              </a:ext>
            </a:extLst>
          </p:cNvPr>
          <p:cNvSpPr/>
          <p:nvPr/>
        </p:nvSpPr>
        <p:spPr>
          <a:xfrm>
            <a:off x="240404" y="908720"/>
            <a:ext cx="8796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title-font"/>
              </a:rPr>
              <a:t>A feedforward network with a single layer is sufficient to represent any function, but the layer may be infeasibly large and may fail to learn and generalize correctly.</a:t>
            </a:r>
          </a:p>
          <a:p>
            <a:r>
              <a:rPr lang="en-US" dirty="0">
                <a:latin typeface="medium-content-title-font"/>
              </a:rPr>
              <a:t>— Ian Goodfellow.</a:t>
            </a:r>
            <a:endParaRPr lang="en-US" b="0" i="0" dirty="0">
              <a:effectLst/>
              <a:latin typeface="medium-content-title-font"/>
            </a:endParaRPr>
          </a:p>
        </p:txBody>
      </p:sp>
    </p:spTree>
    <p:extLst>
      <p:ext uri="{BB962C8B-B14F-4D97-AF65-F5344CB8AC3E}">
        <p14:creationId xmlns:p14="http://schemas.microsoft.com/office/powerpoint/2010/main" val="3529294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237AAB9-CBCA-43CA-9F1D-295D30FA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395413"/>
            <a:ext cx="812482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8010405C-F5C1-4607-94D6-F8D8C414B4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48E878F1-592A-4F62-8FCC-5A45EA50A58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FCED5E6D-B734-409A-935B-3B114030FE55}"/>
              </a:ext>
            </a:extLst>
          </p:cNvPr>
          <p:cNvSpPr txBox="1"/>
          <p:nvPr/>
        </p:nvSpPr>
        <p:spPr>
          <a:xfrm>
            <a:off x="99062" y="116632"/>
            <a:ext cx="612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UNIVERSAL APPROXIMATION THEOREM</a:t>
            </a:r>
          </a:p>
        </p:txBody>
      </p:sp>
    </p:spTree>
    <p:extLst>
      <p:ext uri="{BB962C8B-B14F-4D97-AF65-F5344CB8AC3E}">
        <p14:creationId xmlns:p14="http://schemas.microsoft.com/office/powerpoint/2010/main" val="2013639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23CE4C-5601-45A0-B09D-31C679FEB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2402"/>
            <a:ext cx="7979989" cy="36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C1DBF74F-0C6A-4717-ADCB-490F4C5C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64E8904-A5E1-4235-972A-AB317CB1A8B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86040A02-C255-4095-A488-305C17214727}"/>
              </a:ext>
            </a:extLst>
          </p:cNvPr>
          <p:cNvSpPr txBox="1"/>
          <p:nvPr/>
        </p:nvSpPr>
        <p:spPr>
          <a:xfrm>
            <a:off x="99062" y="116632"/>
            <a:ext cx="612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UNIVERSAL APPROXIMATION THEOREM</a:t>
            </a:r>
          </a:p>
        </p:txBody>
      </p:sp>
    </p:spTree>
    <p:extLst>
      <p:ext uri="{BB962C8B-B14F-4D97-AF65-F5344CB8AC3E}">
        <p14:creationId xmlns:p14="http://schemas.microsoft.com/office/powerpoint/2010/main" val="3758357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researchgate.net/publication/323328341/figure/fig1/AS:596645297266688@1519262732078/Illustration-of-an-ANN-structure-with-backpropagation-algorithm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80728"/>
            <a:ext cx="6096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3168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832985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B447A-2B17-4A43-A133-B0D495A7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3" y="1124753"/>
            <a:ext cx="8789085" cy="5454135"/>
          </a:xfrm>
          <a:prstGeom prst="rect">
            <a:avLst/>
          </a:prstGeom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3168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974449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000/0*NtWJXYkGZqXmBPW5.jpg">
            <a:extLst>
              <a:ext uri="{FF2B5EF4-FFF2-40B4-BE49-F238E27FC236}">
                <a16:creationId xmlns:a16="http://schemas.microsoft.com/office/drawing/2014/main" id="{43B1B46D-7199-42E3-A7DD-FC62D6A5A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92C00A34-D0C7-463C-9911-B0071A1E9C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07237FAE-2115-4451-B850-ED969B895720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74A1AB6A-3AD6-441F-9C12-3CAB4DA81900}"/>
              </a:ext>
            </a:extLst>
          </p:cNvPr>
          <p:cNvSpPr txBox="1"/>
          <p:nvPr/>
        </p:nvSpPr>
        <p:spPr>
          <a:xfrm>
            <a:off x="99062" y="116632"/>
            <a:ext cx="3168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185588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42EDB8F-849D-4669-9FD2-FA2A78CA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0"/>
            <a:ext cx="9144000" cy="58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2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148" t="4604" r="940" b="3313"/>
          <a:stretch/>
        </p:blipFill>
        <p:spPr>
          <a:xfrm>
            <a:off x="85397" y="1052736"/>
            <a:ext cx="9058603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46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3DE3C08-E999-4AD9-863E-81B56A47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36129"/>
            <a:ext cx="3429199" cy="11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A35E63-C8EB-4CB0-910E-F4655A074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8549"/>
            <a:ext cx="2414588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3400C53-758A-47B3-A25D-F2013A08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846" y="1595134"/>
            <a:ext cx="5851748" cy="41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EFE6A79-FFF0-4964-81DD-654B66F8F656}"/>
              </a:ext>
            </a:extLst>
          </p:cNvPr>
          <p:cNvSpPr txBox="1"/>
          <p:nvPr/>
        </p:nvSpPr>
        <p:spPr>
          <a:xfrm>
            <a:off x="755576" y="33265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Loss</a:t>
            </a:r>
            <a:r>
              <a:rPr lang="es-CO" dirty="0"/>
              <a:t> </a:t>
            </a:r>
            <a:r>
              <a:rPr lang="es-CO" dirty="0" err="1"/>
              <a:t>function</a:t>
            </a:r>
            <a:endParaRPr lang="es-CO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DBDE8D0-D293-488F-A85B-69DD1B32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7232"/>
            <a:ext cx="9144000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7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FEC5BFD-4276-4CFD-904F-73489A2D9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525"/>
            <a:ext cx="9144000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323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DD3B24A-163A-49A0-A083-F60E9DBD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6100"/>
            <a:ext cx="9144000" cy="57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8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7FAF532-D2F8-4220-B05C-AED53F4B6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44000" cy="421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2288AF5-AEC8-4EEF-A23E-7F38804E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1128"/>
            <a:ext cx="9144000" cy="24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047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1A92A-4369-4185-9F84-D9FEFDEF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311"/>
            <a:ext cx="9144000" cy="4925378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0364E444-7D55-4EDA-B54F-969B8C0EA0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71E78371-8AD7-442F-B267-B59BCCBFC58C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94515F08-987B-4BC1-9BBE-344FA8BA0BD7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2909949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../_images/sphx_glr_plot_mlp_alpha_0011.png">
            <a:extLst>
              <a:ext uri="{FF2B5EF4-FFF2-40B4-BE49-F238E27FC236}">
                <a16:creationId xmlns:a16="http://schemas.microsoft.com/office/drawing/2014/main" id="{E3A7585D-31B3-4B42-9C08-6FB47E4E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063"/>
            <a:ext cx="9144000" cy="48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D3F56BBB-45D4-4F8F-9A06-CC1D2E3C0F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773D2405-E32B-49F7-B890-2A1B61738F8D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13030329-E92D-49D6-A15C-51834F2BE1F7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3414139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chematics">
            <a:extLst>
              <a:ext uri="{FF2B5EF4-FFF2-40B4-BE49-F238E27FC236}">
                <a16:creationId xmlns:a16="http://schemas.microsoft.com/office/drawing/2014/main" id="{266A7F98-1065-4E8C-9B1F-AE9D94D56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88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149080"/>
            <a:ext cx="8519119" cy="2431923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3443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PARÁMETROS CLAVES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70" y="1848369"/>
            <a:ext cx="8953630" cy="2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91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784976" cy="3911551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3443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PARÁMETROS CLAVES</a:t>
            </a:r>
          </a:p>
        </p:txBody>
      </p:sp>
    </p:spTree>
    <p:extLst>
      <p:ext uri="{BB962C8B-B14F-4D97-AF65-F5344CB8AC3E}">
        <p14:creationId xmlns:p14="http://schemas.microsoft.com/office/powerpoint/2010/main" val="2495535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9A974-66B8-43E8-BCC0-A25A659DC2A2}"/>
              </a:ext>
            </a:extLst>
          </p:cNvPr>
          <p:cNvSpPr/>
          <p:nvPr/>
        </p:nvSpPr>
        <p:spPr>
          <a:xfrm>
            <a:off x="611560" y="1859340"/>
            <a:ext cx="79208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layground.tensorflow.org/#activation=tanh&amp;batchSize=10&amp;dataset=circle&amp;regDataset=reg-plane&amp;learningRate=0.03&amp;regularizationRate=0&amp;noise=0&amp;networkShape=4,2&amp;seed=0.76228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  <a:endParaRPr lang="en-US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40688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0320" t="2155" r="1178" b="2998"/>
          <a:stretch/>
        </p:blipFill>
        <p:spPr>
          <a:xfrm>
            <a:off x="0" y="764704"/>
            <a:ext cx="903372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5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8" t="4502"/>
          <a:stretch/>
        </p:blipFill>
        <p:spPr>
          <a:xfrm>
            <a:off x="107504" y="1268760"/>
            <a:ext cx="884411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058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4000/1*fff15QGBaTLVTWkXqcCVpQ.png">
            <a:extLst>
              <a:ext uri="{FF2B5EF4-FFF2-40B4-BE49-F238E27FC236}">
                <a16:creationId xmlns:a16="http://schemas.microsoft.com/office/drawing/2014/main" id="{FC204551-9A28-4D9F-8DE1-6D2BEF48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0075"/>
            <a:ext cx="9144000" cy="31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676136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09" t="2470"/>
          <a:stretch/>
        </p:blipFill>
        <p:spPr>
          <a:xfrm>
            <a:off x="215008" y="1196752"/>
            <a:ext cx="8928992" cy="50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13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612" t="4234"/>
          <a:stretch/>
        </p:blipFill>
        <p:spPr>
          <a:xfrm>
            <a:off x="107504" y="1268760"/>
            <a:ext cx="8784976" cy="47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30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79512" y="908720"/>
            <a:ext cx="87129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There are five different layers in CNN</a:t>
            </a:r>
          </a:p>
          <a:p>
            <a:endParaRPr lang="en-US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Input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Convo layer (Convo + </a:t>
            </a:r>
            <a:r>
              <a:rPr lang="en-US" sz="1400" dirty="0" err="1">
                <a:latin typeface="medium-content-serif-font"/>
              </a:rPr>
              <a:t>ReLU</a:t>
            </a:r>
            <a:r>
              <a:rPr lang="en-US" sz="1400" dirty="0">
                <a:latin typeface="medium-content-serif-fon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Pooling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Fully connected(FC)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medium-content-serif-font"/>
              </a:rPr>
              <a:t>Softmax</a:t>
            </a:r>
            <a:r>
              <a:rPr lang="en-US" sz="1400" dirty="0">
                <a:latin typeface="medium-content-serif-font"/>
              </a:rPr>
              <a:t>/logistic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Output layer</a:t>
            </a:r>
            <a:endParaRPr lang="en-US" sz="1400" b="0" i="0" dirty="0">
              <a:effectLst/>
              <a:latin typeface="medium-content-serif-font"/>
            </a:endParaRPr>
          </a:p>
        </p:txBody>
      </p:sp>
      <p:pic>
        <p:nvPicPr>
          <p:cNvPr id="14338" name="Picture 2" descr="https://miro.medium.com/max/700/1*0bCOXLJLxkRktiTTDug6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45024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3724888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1255/1*vkQ0hXDaQv57sALXAJqux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921427" cy="26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16090935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514" t="5309"/>
          <a:stretch/>
        </p:blipFill>
        <p:spPr>
          <a:xfrm>
            <a:off x="107504" y="1124744"/>
            <a:ext cx="8784976" cy="4825335"/>
          </a:xfrm>
          <a:prstGeom prst="rect">
            <a:avLst/>
          </a:prstGeom>
        </p:spPr>
      </p:pic>
      <p:pic>
        <p:nvPicPr>
          <p:cNvPr id="3074" name="Picture 2" descr="https://miro.medium.com/max/550/1*15yDvGKV47a0nkf5qLKOO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52936"/>
            <a:ext cx="3024336" cy="21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341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410" t="2758" r="732" b="1977"/>
          <a:stretch/>
        </p:blipFill>
        <p:spPr>
          <a:xfrm>
            <a:off x="107504" y="1052736"/>
            <a:ext cx="892899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672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526/1*GcI7G-JLAQiEoCON7xFbh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562225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532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CONVOLUTION LAYER – </a:t>
            </a:r>
            <a:r>
              <a:rPr lang="es-CO" sz="2800" b="1" dirty="0" err="1"/>
              <a:t>The</a:t>
            </a:r>
            <a:r>
              <a:rPr lang="es-CO" sz="2800" b="1" dirty="0"/>
              <a:t> </a:t>
            </a:r>
            <a:r>
              <a:rPr lang="es-CO" sz="2800" b="1" dirty="0" err="1"/>
              <a:t>kernel</a:t>
            </a:r>
            <a:endParaRPr lang="es-CO" sz="2800" b="1" dirty="0"/>
          </a:p>
        </p:txBody>
      </p:sp>
      <p:sp>
        <p:nvSpPr>
          <p:cNvPr id="2" name="Rectángulo 1"/>
          <p:cNvSpPr/>
          <p:nvPr/>
        </p:nvSpPr>
        <p:spPr>
          <a:xfrm>
            <a:off x="395536" y="1120279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The objective of the Convolution Operation is to </a:t>
            </a:r>
            <a:r>
              <a:rPr lang="en-US" b="1" dirty="0">
                <a:latin typeface="medium-content-serif-font"/>
              </a:rPr>
              <a:t>extract the high-level features</a:t>
            </a:r>
            <a:r>
              <a:rPr lang="en-US" dirty="0">
                <a:latin typeface="medium-content-serif-font"/>
              </a:rPr>
              <a:t> such as edges, from the input image. 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8140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iro.medium.com/max/326/1*NsiYxt8tPDQyjyH3C08PVA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60848"/>
            <a:ext cx="2328193" cy="33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532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CONVOLUTION LAYER – </a:t>
            </a:r>
            <a:r>
              <a:rPr lang="es-CO" sz="2800" b="1" dirty="0" err="1"/>
              <a:t>The</a:t>
            </a:r>
            <a:r>
              <a:rPr lang="es-CO" sz="2800" b="1" dirty="0"/>
              <a:t> </a:t>
            </a:r>
            <a:r>
              <a:rPr lang="es-CO" sz="2800" b="1" dirty="0" err="1"/>
              <a:t>kernel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79267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7679CB-1717-4FCE-A226-F806F8D0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" y="908719"/>
            <a:ext cx="9143944" cy="5515807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7B929D61-9482-49CD-A50C-B3A64348BD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A814DC2C-15F7-4B80-A0B7-274F88A037A2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49F7C9BC-678F-452E-AB88-B6B15B3AA322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1349036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miro.medium.com/max/1280/1*ciDgQEjViWLnCbmX-EeSr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72" y="126876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532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CONVOLUTION LAYER – </a:t>
            </a:r>
            <a:r>
              <a:rPr lang="es-CO" sz="2800" b="1" dirty="0" err="1"/>
              <a:t>The</a:t>
            </a:r>
            <a:r>
              <a:rPr lang="es-CO" sz="2800" b="1" dirty="0"/>
              <a:t> </a:t>
            </a:r>
            <a:r>
              <a:rPr lang="es-CO" sz="2800" b="1" dirty="0" err="1"/>
              <a:t>kernel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534627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iro.medium.com/max/395/1*1VJDP6qDY9-ExTuQVEOlV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0808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043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STRIDE &amp; PADDING</a:t>
            </a:r>
          </a:p>
        </p:txBody>
      </p:sp>
    </p:spTree>
    <p:extLst>
      <p:ext uri="{BB962C8B-B14F-4D97-AF65-F5344CB8AC3E}">
        <p14:creationId xmlns:p14="http://schemas.microsoft.com/office/powerpoint/2010/main" val="983888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miro.medium.com/max/790/1*g0OmDI1w9KqN7Rpw6Qo8Xg@2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6372622" cy="372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31070" y="982469"/>
            <a:ext cx="8761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Stride denotes how many steps we are moving in each steps in convolution. By default it is one.</a:t>
            </a:r>
            <a:endParaRPr lang="es-CO" dirty="0"/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STRIDE</a:t>
            </a:r>
          </a:p>
        </p:txBody>
      </p:sp>
    </p:spTree>
    <p:extLst>
      <p:ext uri="{BB962C8B-B14F-4D97-AF65-F5344CB8AC3E}">
        <p14:creationId xmlns:p14="http://schemas.microsoft.com/office/powerpoint/2010/main" val="31861394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55576" y="105273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We can observe that the size of output is smaller that input. To maintain the dimension of output as in input , we use padding. Padding is a process of adding zeros to the input matrix symmetrically. In the following </a:t>
            </a:r>
            <a:r>
              <a:rPr lang="en-US" dirty="0" err="1">
                <a:latin typeface="medium-content-serif-font"/>
              </a:rPr>
              <a:t>example,the</a:t>
            </a:r>
            <a:r>
              <a:rPr lang="en-US" dirty="0">
                <a:latin typeface="medium-content-serif-font"/>
              </a:rPr>
              <a:t> extra grey blocks denote the padding. It is used to make the dimension of output same as input.</a:t>
            </a:r>
            <a:endParaRPr lang="es-CO" dirty="0"/>
          </a:p>
        </p:txBody>
      </p:sp>
      <p:pic>
        <p:nvPicPr>
          <p:cNvPr id="13314" name="Picture 2" descr="https://miro.medium.com/max/800/1*17TNPi4m0pBqOCGrXzU27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5747792" cy="357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158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19619739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06" t="4111" b="2215"/>
          <a:stretch/>
        </p:blipFill>
        <p:spPr>
          <a:xfrm>
            <a:off x="0" y="1124743"/>
            <a:ext cx="8964488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135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826" t="5768" r="1051" b="3874"/>
          <a:stretch/>
        </p:blipFill>
        <p:spPr>
          <a:xfrm>
            <a:off x="8316" y="1124743"/>
            <a:ext cx="8884163" cy="46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86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999" t="4650" r="1270" b="2360"/>
          <a:stretch/>
        </p:blipFill>
        <p:spPr>
          <a:xfrm>
            <a:off x="76394" y="1196752"/>
            <a:ext cx="9067606" cy="49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729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5" t="5862" r="1069" b="4244"/>
          <a:stretch/>
        </p:blipFill>
        <p:spPr>
          <a:xfrm>
            <a:off x="0" y="1412776"/>
            <a:ext cx="905578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512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768" t="2653" r="705" b="4437"/>
          <a:stretch/>
        </p:blipFill>
        <p:spPr>
          <a:xfrm>
            <a:off x="-13752" y="1124744"/>
            <a:ext cx="895985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273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miro.medium.com/max/396/1*uoWYsCV5vBU8SHFPAPao-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645024"/>
            <a:ext cx="37719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02382" y="908720"/>
            <a:ext cx="83346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edium-content-serif-font"/>
              </a:rPr>
              <a:t>the Pooling layer is responsible for reducing the spatial size of the Convolved Feature. This is to </a:t>
            </a:r>
            <a:r>
              <a:rPr lang="en-US" b="1" dirty="0">
                <a:latin typeface="medium-content-serif-font"/>
              </a:rPr>
              <a:t>decrease the computational power required to process the data</a:t>
            </a:r>
            <a:r>
              <a:rPr lang="en-US" dirty="0">
                <a:latin typeface="medium-content-serif-font"/>
              </a:rPr>
              <a:t> through dimensionality reduction. Furthermore, it is useful for </a:t>
            </a:r>
            <a:r>
              <a:rPr lang="en-US" b="1" dirty="0">
                <a:latin typeface="medium-content-serif-font"/>
              </a:rPr>
              <a:t>extracting dominant features</a:t>
            </a:r>
            <a:r>
              <a:rPr lang="en-US" dirty="0">
                <a:latin typeface="medium-content-serif-font"/>
              </a:rPr>
              <a:t> which are rotational and positional invariant, thus maintaining the process of effectively training of the model</a:t>
            </a:r>
            <a:endParaRPr lang="es-CO" dirty="0"/>
          </a:p>
        </p:txBody>
      </p:sp>
      <p:pic>
        <p:nvPicPr>
          <p:cNvPr id="5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255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POOLING LAYER</a:t>
            </a:r>
          </a:p>
        </p:txBody>
      </p:sp>
    </p:spTree>
    <p:extLst>
      <p:ext uri="{BB962C8B-B14F-4D97-AF65-F5344CB8AC3E}">
        <p14:creationId xmlns:p14="http://schemas.microsoft.com/office/powerpoint/2010/main" val="293056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950" t="4418" r="1208" b="5005"/>
          <a:stretch/>
        </p:blipFill>
        <p:spPr>
          <a:xfrm>
            <a:off x="179512" y="836712"/>
            <a:ext cx="8856984" cy="47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76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miro.medium.com/max/596/1*KQIEqhxzICU7thjaQBfP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6769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23528" y="1052736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edium-content-serif-font"/>
              </a:rPr>
              <a:t>There are two types of Pooling: Max Pooling and Average Pooling. </a:t>
            </a:r>
            <a:r>
              <a:rPr lang="en-US" b="1" dirty="0">
                <a:latin typeface="medium-content-serif-font"/>
              </a:rPr>
              <a:t>Max Pooling</a:t>
            </a:r>
            <a:r>
              <a:rPr lang="en-US" dirty="0">
                <a:latin typeface="medium-content-serif-font"/>
              </a:rPr>
              <a:t> returns the </a:t>
            </a:r>
            <a:r>
              <a:rPr lang="en-US" b="1" dirty="0">
                <a:latin typeface="medium-content-serif-font"/>
              </a:rPr>
              <a:t>maximum value</a:t>
            </a:r>
            <a:r>
              <a:rPr lang="en-US" dirty="0">
                <a:latin typeface="medium-content-serif-font"/>
              </a:rPr>
              <a:t> from the portion of the image covered by the Kernel. On the other hand, </a:t>
            </a:r>
            <a:r>
              <a:rPr lang="en-US" b="1" dirty="0">
                <a:latin typeface="medium-content-serif-font"/>
              </a:rPr>
              <a:t>Average Pooling </a:t>
            </a:r>
            <a:r>
              <a:rPr lang="en-US" dirty="0">
                <a:latin typeface="medium-content-serif-font"/>
              </a:rPr>
              <a:t>returns the </a:t>
            </a:r>
            <a:r>
              <a:rPr lang="en-US" b="1" dirty="0">
                <a:latin typeface="medium-content-serif-font"/>
              </a:rPr>
              <a:t>average of all the values </a:t>
            </a:r>
            <a:r>
              <a:rPr lang="en-US" dirty="0">
                <a:latin typeface="medium-content-serif-font"/>
              </a:rPr>
              <a:t>from the portion of the image covered by the Kernel.</a:t>
            </a:r>
            <a:endParaRPr lang="es-CO" dirty="0"/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255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POOLING LAYER</a:t>
            </a:r>
          </a:p>
        </p:txBody>
      </p:sp>
    </p:spTree>
    <p:extLst>
      <p:ext uri="{BB962C8B-B14F-4D97-AF65-F5344CB8AC3E}">
        <p14:creationId xmlns:p14="http://schemas.microsoft.com/office/powerpoint/2010/main" val="16708471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8" t="4502" b="1492"/>
          <a:stretch/>
        </p:blipFill>
        <p:spPr>
          <a:xfrm>
            <a:off x="107504" y="1052736"/>
            <a:ext cx="8856984" cy="46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009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520" y="1268760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edium-content-serif-font"/>
              </a:rPr>
              <a:t>Now that we have converted our input image into a suitable form for our Multi-Level Perceptron, we shall flatten the image into a column vector. The flattened output is fed to a feed-forward neural network and </a:t>
            </a:r>
            <a:r>
              <a:rPr lang="en-US" dirty="0" err="1">
                <a:latin typeface="medium-content-serif-font"/>
              </a:rPr>
              <a:t>backpropagation</a:t>
            </a:r>
            <a:r>
              <a:rPr lang="en-US" dirty="0">
                <a:latin typeface="medium-content-serif-font"/>
              </a:rPr>
              <a:t> applied to every iteration of training. Over a series of epochs, the model is able to distinguish between dominating and certain low-level features in images and classify them using the </a:t>
            </a:r>
            <a:r>
              <a:rPr lang="en-US" b="1" dirty="0" err="1">
                <a:latin typeface="medium-content-serif-font"/>
              </a:rPr>
              <a:t>Softmax</a:t>
            </a:r>
            <a:r>
              <a:rPr lang="en-US" b="1" dirty="0">
                <a:latin typeface="medium-content-serif-font"/>
              </a:rPr>
              <a:t> Classification</a:t>
            </a:r>
            <a:r>
              <a:rPr lang="en-US" dirty="0">
                <a:latin typeface="medium-content-serif-font"/>
              </a:rPr>
              <a:t> technique.</a:t>
            </a:r>
            <a:endParaRPr lang="es-CO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2026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4123388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328" t="4418" r="587"/>
          <a:stretch/>
        </p:blipFill>
        <p:spPr>
          <a:xfrm>
            <a:off x="107504" y="1268760"/>
            <a:ext cx="8856984" cy="48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951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9636" y="803620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Adding a Fully-Connected layer is a (usually) cheap way of learning non-linear combinations of the high-level features as represented by the output of the convolutional layer. The Fully-Connected layer is learning a possibly non-linear function in that space.</a:t>
            </a:r>
            <a:endParaRPr lang="es-CO" dirty="0"/>
          </a:p>
        </p:txBody>
      </p:sp>
      <p:pic>
        <p:nvPicPr>
          <p:cNvPr id="11266" name="Picture 2" descr="https://miro.medium.com/max/802/1*kToStLowjokojIQ7pY2yn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31" y="2114872"/>
            <a:ext cx="76390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955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2750865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8" t="4680" r="1280" b="4058"/>
          <a:stretch/>
        </p:blipFill>
        <p:spPr>
          <a:xfrm>
            <a:off x="107504" y="1196752"/>
            <a:ext cx="8820472" cy="46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610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7544" y="1340768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medium-content-serif-font"/>
              </a:rPr>
              <a:t>Softmax</a:t>
            </a:r>
            <a:r>
              <a:rPr lang="en-US" dirty="0">
                <a:latin typeface="medium-content-serif-font"/>
              </a:rPr>
              <a:t> or Logistic layer is the last layer of CNN. It resides at the end of FC layer. Logistic is used for binary classification and </a:t>
            </a:r>
            <a:r>
              <a:rPr lang="en-US" dirty="0" err="1">
                <a:latin typeface="medium-content-serif-font"/>
              </a:rPr>
              <a:t>softmax</a:t>
            </a:r>
            <a:r>
              <a:rPr lang="en-US" dirty="0">
                <a:latin typeface="medium-content-serif-font"/>
              </a:rPr>
              <a:t> is for multi-classification.</a:t>
            </a:r>
            <a:endParaRPr lang="es-CO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908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SOFTMAX / </a:t>
            </a:r>
            <a:r>
              <a:rPr lang="es-CO" sz="2800" b="1" dirty="0" err="1"/>
              <a:t>Logistic</a:t>
            </a:r>
            <a:r>
              <a:rPr lang="es-CO" sz="2800" b="1" dirty="0"/>
              <a:t> </a:t>
            </a:r>
            <a:r>
              <a:rPr lang="es-CO" sz="2800" b="1" dirty="0" err="1"/>
              <a:t>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0991131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50410"/>
          <a:stretch/>
        </p:blipFill>
        <p:spPr>
          <a:xfrm>
            <a:off x="30708" y="1052736"/>
            <a:ext cx="9141506" cy="5184576"/>
          </a:xfrm>
          <a:prstGeom prst="rect">
            <a:avLst/>
          </a:prstGeom>
        </p:spPr>
      </p:pic>
      <p:pic>
        <p:nvPicPr>
          <p:cNvPr id="6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28070810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miro.medium.com/max/1000/1*z7hd8FZeI_eodazwIapv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4" y="2420888"/>
            <a:ext cx="8868896" cy="30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27177917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1644/1*uAeANQIOQPqWZnnuH-VEy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496944" cy="454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2320402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neural network with four inputs and one hidden layer with three hidden neurons.">
            <a:extLst>
              <a:ext uri="{FF2B5EF4-FFF2-40B4-BE49-F238E27FC236}">
                <a16:creationId xmlns:a16="http://schemas.microsoft.com/office/drawing/2014/main" id="{8CC9E4A6-A270-4CB0-A546-4DCB4D7D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913"/>
            <a:ext cx="9144000" cy="47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8AC86253-FFD1-4457-83E3-3B38E3BD18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E215B127-79B0-4AB5-B6A4-876DC760DA1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7244014E-DADD-4822-8E4F-BBEE01E44266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37619498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C5AE0-B690-4387-AA62-EC303D9F6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309812"/>
            <a:ext cx="8696325" cy="2238375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42A6EBC8-88FE-4A73-87FB-CBB05F891E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094EDBF6-2F0B-4767-87A7-71B3D17558F8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79307C12-D6F0-49B3-B8FE-34E288A2E8FB}"/>
              </a:ext>
            </a:extLst>
          </p:cNvPr>
          <p:cNvSpPr txBox="1"/>
          <p:nvPr/>
        </p:nvSpPr>
        <p:spPr>
          <a:xfrm>
            <a:off x="99062" y="116632"/>
            <a:ext cx="6967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CONVOLUTIONAL</a:t>
            </a:r>
            <a:r>
              <a:rPr lang="es-CO" sz="2800" b="1" dirty="0"/>
              <a:t> NEURONAL NETWORK CNN</a:t>
            </a:r>
          </a:p>
        </p:txBody>
      </p:sp>
    </p:spTree>
    <p:extLst>
      <p:ext uri="{BB962C8B-B14F-4D97-AF65-F5344CB8AC3E}">
        <p14:creationId xmlns:p14="http://schemas.microsoft.com/office/powerpoint/2010/main" val="25454953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ro.medium.com/max/3326/1*T-r5HuACqMlH7ZL9MbtZ-g.png">
            <a:extLst>
              <a:ext uri="{FF2B5EF4-FFF2-40B4-BE49-F238E27FC236}">
                <a16:creationId xmlns:a16="http://schemas.microsoft.com/office/drawing/2014/main" id="{B22782E9-12D4-4FFA-8EC3-211C1A2D2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1025"/>
            <a:ext cx="9144000" cy="31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F81ECFD3-B4C5-4038-835A-9719A2B0A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C29D3573-D634-4259-B28A-B7B47B14144E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7364670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1496/1*SRXEQsEDUJbJH-VYHLF_lA.png">
            <a:extLst>
              <a:ext uri="{FF2B5EF4-FFF2-40B4-BE49-F238E27FC236}">
                <a16:creationId xmlns:a16="http://schemas.microsoft.com/office/drawing/2014/main" id="{A1261E2C-4F78-4605-8EF9-16B603528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409700"/>
            <a:ext cx="71247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18561958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70" t="4975"/>
          <a:stretch/>
        </p:blipFill>
        <p:spPr>
          <a:xfrm>
            <a:off x="0" y="1052736"/>
            <a:ext cx="8892480" cy="47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19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598" t="4136"/>
          <a:stretch/>
        </p:blipFill>
        <p:spPr>
          <a:xfrm>
            <a:off x="0" y="1268760"/>
            <a:ext cx="8892480" cy="48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38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040" t="4839"/>
          <a:stretch/>
        </p:blipFill>
        <p:spPr>
          <a:xfrm>
            <a:off x="107504" y="1268760"/>
            <a:ext cx="8712968" cy="476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5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100" t="2559"/>
          <a:stretch/>
        </p:blipFill>
        <p:spPr>
          <a:xfrm>
            <a:off x="179512" y="1196752"/>
            <a:ext cx="8786216" cy="4924094"/>
          </a:xfrm>
          <a:prstGeom prst="rect">
            <a:avLst/>
          </a:prstGeom>
        </p:spPr>
      </p:pic>
      <p:pic>
        <p:nvPicPr>
          <p:cNvPr id="5122" name="Picture 2" descr="https://miro.medium.com/max/172/1*LcmjdpH-5bGJKxqijb070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17032"/>
            <a:ext cx="1638300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567140" y="3068960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Recurrence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162140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An unrolled recurrent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772650" cy="20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26571998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959/1*bUP3PUDCI6OPBNQAhhpR7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8774435" cy="196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28039910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677"/>
          <a:stretch/>
        </p:blipFill>
        <p:spPr>
          <a:xfrm>
            <a:off x="179512" y="980728"/>
            <a:ext cx="8964488" cy="5111707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79512" y="899315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Recurrent Neural Network remembers the past and it’s decisions are influenced by what it has learnt from the past. </a:t>
            </a:r>
            <a:r>
              <a:rPr lang="en-US" dirty="0"/>
              <a:t>RNNs learn similarly while training, in addition, they remember things learnt from prior input(s) while generating output(s).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686909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7475</TotalTime>
  <Words>1438</Words>
  <Application>Microsoft Office PowerPoint</Application>
  <PresentationFormat>Presentación en pantalla (4:3)</PresentationFormat>
  <Paragraphs>173</Paragraphs>
  <Slides>117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117</vt:i4>
      </vt:variant>
    </vt:vector>
  </HeadingPairs>
  <TitlesOfParts>
    <vt:vector size="127" baseType="lpstr">
      <vt:lpstr>Arial</vt:lpstr>
      <vt:lpstr>Calibri</vt:lpstr>
      <vt:lpstr>CMS</vt:lpstr>
      <vt:lpstr>MathJax_Main</vt:lpstr>
      <vt:lpstr>MathJax_Math-italic</vt:lpstr>
      <vt:lpstr>medium-content-sans-serif-font</vt:lpstr>
      <vt:lpstr>medium-content-serif-font</vt:lpstr>
      <vt:lpstr>medium-content-title-font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MAXTER</dc:creator>
  <cp:lastModifiedBy>USUARIO</cp:lastModifiedBy>
  <cp:revision>299</cp:revision>
  <dcterms:created xsi:type="dcterms:W3CDTF">2016-05-28T22:49:15Z</dcterms:created>
  <dcterms:modified xsi:type="dcterms:W3CDTF">2020-04-19T15:47:28Z</dcterms:modified>
</cp:coreProperties>
</file>